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819" r:id="rId2"/>
    <p:sldMasterId id="2147483823" r:id="rId3"/>
    <p:sldMasterId id="2147483835" r:id="rId4"/>
  </p:sldMasterIdLst>
  <p:notesMasterIdLst>
    <p:notesMasterId r:id="rId33"/>
  </p:notesMasterIdLst>
  <p:handoutMasterIdLst>
    <p:handoutMasterId r:id="rId34"/>
  </p:handoutMasterIdLst>
  <p:sldIdLst>
    <p:sldId id="257" r:id="rId5"/>
    <p:sldId id="378" r:id="rId6"/>
    <p:sldId id="375" r:id="rId7"/>
    <p:sldId id="268" r:id="rId8"/>
    <p:sldId id="401" r:id="rId9"/>
    <p:sldId id="395" r:id="rId10"/>
    <p:sldId id="396" r:id="rId11"/>
    <p:sldId id="402" r:id="rId12"/>
    <p:sldId id="403" r:id="rId13"/>
    <p:sldId id="397" r:id="rId14"/>
    <p:sldId id="404" r:id="rId15"/>
    <p:sldId id="398" r:id="rId16"/>
    <p:sldId id="406" r:id="rId17"/>
    <p:sldId id="405" r:id="rId18"/>
    <p:sldId id="399" r:id="rId19"/>
    <p:sldId id="408" r:id="rId20"/>
    <p:sldId id="407" r:id="rId21"/>
    <p:sldId id="409" r:id="rId22"/>
    <p:sldId id="411" r:id="rId23"/>
    <p:sldId id="410" r:id="rId24"/>
    <p:sldId id="376" r:id="rId25"/>
    <p:sldId id="271" r:id="rId26"/>
    <p:sldId id="374" r:id="rId27"/>
    <p:sldId id="377" r:id="rId28"/>
    <p:sldId id="270" r:id="rId29"/>
    <p:sldId id="275" r:id="rId30"/>
    <p:sldId id="273" r:id="rId31"/>
    <p:sldId id="267" r:id="rId32"/>
  </p:sldIdLst>
  <p:sldSz cx="9144000" cy="6858000" type="screen4x3"/>
  <p:notesSz cx="6865938" cy="99980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009900"/>
    <a:srgbClr val="CCFF99"/>
    <a:srgbClr val="0000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1986" autoAdjust="0"/>
  </p:normalViewPr>
  <p:slideViewPr>
    <p:cSldViewPr snapToGrid="0">
      <p:cViewPr varScale="1">
        <p:scale>
          <a:sx n="106" d="100"/>
          <a:sy n="106" d="100"/>
        </p:scale>
        <p:origin x="18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23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9C7194-A7A9-469B-83BA-485DBF7EB9E0}" type="datetimeFigureOut">
              <a:rPr lang="ko-KR" altLang="en-US" smtClean="0"/>
              <a:t>2021-12-06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82E01-0A70-481D-8A1B-943D543F99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42598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8A260CAE-380F-4DDF-9257-A3C9E430C58C}" type="datetimeFigureOut">
              <a:rPr lang="ko-KR" altLang="en-US" smtClean="0"/>
              <a:t>2021-12-06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1249363"/>
            <a:ext cx="4497388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1539EF7F-0777-4E23-A39A-C4B23F9A68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552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9EF7F-0777-4E23-A39A-C4B23F9A685A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3621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112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82921" indent="-301123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204493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86291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168088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649885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3131683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613480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4095278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defTabSz="963595" fontAlgn="base">
              <a:spcBef>
                <a:spcPct val="0"/>
              </a:spcBef>
              <a:spcAft>
                <a:spcPct val="0"/>
              </a:spcAft>
              <a:defRPr/>
            </a:pPr>
            <a:fld id="{4C04F5A5-0124-49D6-BBF2-305F6115AF97}" type="slidenum">
              <a:rPr lang="ko-KR" altLang="en-US">
                <a:solidFill>
                  <a:prstClr val="black"/>
                </a:solidFill>
              </a:rPr>
              <a:pPr defTabSz="963595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973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12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82921" indent="-301123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204493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86291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168088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649885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3131683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613480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4095278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defTabSz="963595" fontAlgn="base">
              <a:spcBef>
                <a:spcPct val="0"/>
              </a:spcBef>
              <a:spcAft>
                <a:spcPct val="0"/>
              </a:spcAft>
              <a:defRPr/>
            </a:pPr>
            <a:fld id="{4C04F5A5-0124-49D6-BBF2-305F6115AF97}" type="slidenum">
              <a:rPr lang="ko-KR" altLang="en-US">
                <a:solidFill>
                  <a:prstClr val="black"/>
                </a:solidFill>
              </a:rPr>
              <a:pPr defTabSz="963595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326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0618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320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2371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12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82921" indent="-301123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204493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86291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168088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649885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3131683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613480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4095278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defTabSz="963595" fontAlgn="base">
              <a:spcBef>
                <a:spcPct val="0"/>
              </a:spcBef>
              <a:spcAft>
                <a:spcPct val="0"/>
              </a:spcAft>
              <a:defRPr/>
            </a:pPr>
            <a:fld id="{4C04F5A5-0124-49D6-BBF2-305F6115AF97}" type="slidenum">
              <a:rPr lang="ko-KR" altLang="en-US">
                <a:solidFill>
                  <a:prstClr val="black"/>
                </a:solidFill>
              </a:rPr>
              <a:pPr defTabSz="963595"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490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12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82921" indent="-301123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204493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86291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168088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649885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3131683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613480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4095278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defTabSz="963595" fontAlgn="base">
              <a:spcBef>
                <a:spcPct val="0"/>
              </a:spcBef>
              <a:spcAft>
                <a:spcPct val="0"/>
              </a:spcAft>
              <a:defRPr/>
            </a:pPr>
            <a:fld id="{4C04F5A5-0124-49D6-BBF2-305F6115AF97}" type="slidenum">
              <a:rPr lang="ko-KR" altLang="en-US">
                <a:solidFill>
                  <a:prstClr val="black"/>
                </a:solidFill>
              </a:rPr>
              <a:pPr defTabSz="963595"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167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12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82921" indent="-301123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204493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86291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168088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649885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3131683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613480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4095278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defTabSz="963595" fontAlgn="base">
              <a:spcBef>
                <a:spcPct val="0"/>
              </a:spcBef>
              <a:spcAft>
                <a:spcPct val="0"/>
              </a:spcAft>
              <a:defRPr/>
            </a:pPr>
            <a:fld id="{4C04F5A5-0124-49D6-BBF2-305F6115AF97}" type="slidenum">
              <a:rPr lang="ko-KR" altLang="en-US">
                <a:solidFill>
                  <a:prstClr val="black"/>
                </a:solidFill>
              </a:rPr>
              <a:pPr defTabSz="963595"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98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12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82921" indent="-301123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204493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86291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168088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649885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3131683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613480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4095278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defTabSz="963595" fontAlgn="base">
              <a:spcBef>
                <a:spcPct val="0"/>
              </a:spcBef>
              <a:spcAft>
                <a:spcPct val="0"/>
              </a:spcAft>
              <a:defRPr/>
            </a:pPr>
            <a:fld id="{4C04F5A5-0124-49D6-BBF2-305F6115AF97}" type="slidenum">
              <a:rPr lang="ko-KR" altLang="en-US">
                <a:solidFill>
                  <a:prstClr val="black"/>
                </a:solidFill>
              </a:rPr>
              <a:pPr defTabSz="963595"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718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12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82921" indent="-301123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204493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86291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168088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649885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3131683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613480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4095278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defTabSz="963595" fontAlgn="base">
              <a:spcBef>
                <a:spcPct val="0"/>
              </a:spcBef>
              <a:spcAft>
                <a:spcPct val="0"/>
              </a:spcAft>
              <a:defRPr/>
            </a:pPr>
            <a:fld id="{4C04F5A5-0124-49D6-BBF2-305F6115AF97}" type="slidenum">
              <a:rPr lang="ko-KR" altLang="en-US">
                <a:solidFill>
                  <a:prstClr val="black"/>
                </a:solidFill>
              </a:rPr>
              <a:pPr defTabSz="963595"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8954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112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82921" indent="-301123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204493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86291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168088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649885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3131683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613480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4095278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defTabSz="963595" fontAlgn="base">
              <a:spcBef>
                <a:spcPct val="0"/>
              </a:spcBef>
              <a:spcAft>
                <a:spcPct val="0"/>
              </a:spcAft>
              <a:defRPr/>
            </a:pPr>
            <a:fld id="{4C04F5A5-0124-49D6-BBF2-305F6115AF97}" type="slidenum">
              <a:rPr lang="ko-KR" altLang="en-US">
                <a:solidFill>
                  <a:prstClr val="black"/>
                </a:solidFill>
              </a:rPr>
              <a:pPr defTabSz="963595"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8040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112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82921" indent="-301123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204493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86291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168088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649885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3131683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613480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4095278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defTabSz="963595" fontAlgn="base">
              <a:spcBef>
                <a:spcPct val="0"/>
              </a:spcBef>
              <a:spcAft>
                <a:spcPct val="0"/>
              </a:spcAft>
              <a:defRPr/>
            </a:pPr>
            <a:fld id="{4C04F5A5-0124-49D6-BBF2-305F6115AF97}" type="slidenum">
              <a:rPr lang="ko-KR" altLang="en-US">
                <a:solidFill>
                  <a:prstClr val="black"/>
                </a:solidFill>
              </a:rPr>
              <a:pPr defTabSz="963595"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5380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2323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82921" indent="-301123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204493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86291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168088" indent="-240899" latinLnBrk="1">
              <a:spcBef>
                <a:spcPct val="30000"/>
              </a:spcBef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649885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3131683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613480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4095278" indent="-240899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defTabSz="963595" fontAlgn="base">
              <a:spcBef>
                <a:spcPct val="0"/>
              </a:spcBef>
              <a:spcAft>
                <a:spcPct val="0"/>
              </a:spcAft>
              <a:defRPr/>
            </a:pPr>
            <a:fld id="{ABD4F8D0-F0EC-4C70-A83F-C57E18FF8BFF}" type="slidenum">
              <a:rPr lang="ko-KR" altLang="en-US">
                <a:solidFill>
                  <a:prstClr val="black"/>
                </a:solidFill>
              </a:rPr>
              <a:pPr defTabSz="963595"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604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E3C29E-08D1-473C-996D-2303FAFFA188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DCFB3C-F1DB-4AA8-B921-015F5A36E81B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1851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18D961-7884-4D43-9881-AA417369D7D5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669613-1F6B-47A7-9A05-8D36A228D59F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1437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F77B1-ADE4-4C16-974C-FA1C2708D068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E99B225-0DD9-40FE-AA50-86537644BFD8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418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1AFBED-3D70-41F1-8B8A-92A589C1CF02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ADDB8F-917B-4133-8327-734A0533D1A5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559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03DA55-2C44-4B62-A78B-6941AF49F454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676D954-EA53-4E01-B562-B3295B47E92D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814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E72E81-F64D-4EEB-9E79-F01980774670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9A3D4C-D14F-4C39-B689-B81CA7C41FE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4698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0ED6A1-291D-47DC-B9D4-259EB80A8DBA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D63538-92D2-452E-BB1B-BA68CFD87C29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8695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777804-7F90-46C7-86E0-99E0C57A1544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CC2C20-1E86-49EB-84F5-1655E06E938D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667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57AC3-90B4-4D60-96B2-FC4E058299F7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9AF0C3-0F51-45A2-B8CA-DFA289066F09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742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AFD3AD-CA1E-41C9-AEF3-FCA455D97F17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7F93D7-1680-4E03-BE97-0E83F45E943E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315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121983-FF1B-4557-A972-85F5DB30AFC4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8F92D2-F913-49C7-AC83-022C680047F9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1658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15C54A-C1B8-49E3-BDAA-1E1839F48121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C5F6E6-4A6F-4129-9CD0-EDAF1A3FD42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45A07801-B339-4211-823F-F774175D26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611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15C54A-C1B8-49E3-BDAA-1E1839F48121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C5F6E6-4A6F-4129-9CD0-EDAF1A3FD42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0711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E3C29E-08D1-473C-996D-2303FAFFA188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DCFB3C-F1DB-4AA8-B921-015F5A36E81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8968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18D961-7884-4D43-9881-AA417369D7D5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669613-1F6B-47A7-9A05-8D36A228D59F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130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8F77B1-ADE4-4C16-974C-FA1C2708D068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E99B225-0DD9-40FE-AA50-86537644BFD8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472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1AFBED-3D70-41F1-8B8A-92A589C1CF02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ADDB8F-917B-4133-8327-734A0533D1A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0247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03DA55-2C44-4B62-A78B-6941AF49F454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676D954-EA53-4E01-B562-B3295B47E92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6807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E72E81-F64D-4EEB-9E79-F01980774670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9A3D4C-D14F-4C39-B689-B81CA7C41FE2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54765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0ED6A1-291D-47DC-B9D4-259EB80A8DBA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D63538-92D2-452E-BB1B-BA68CFD87C2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7347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777804-7F90-46C7-86E0-99E0C57A1544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CC2C20-1E86-49EB-84F5-1655E06E938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9943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957AC3-90B4-4D60-96B2-FC4E058299F7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9AF0C3-0F51-45A2-B8CA-DFA289066F0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127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AFD3AD-CA1E-41C9-AEF3-FCA455D97F17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7F93D7-1680-4E03-BE97-0E83F45E943E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44068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121983-FF1B-4557-A972-85F5DB30AFC4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8F92D2-F913-49C7-AC83-022C680047F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58435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latinLnBrk="0"/>
            <a:fld id="{1489A227-EF6A-4941-97D8-0324EF772F11}" type="datetimeFigureOut">
              <a:rPr lang="ko-KR" altLang="en-US" smtClean="0"/>
              <a:pPr defTabSz="342900" latinLnBrk="0"/>
              <a:t>2021-12-06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latinLnBrk="0"/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latinLnBrk="0"/>
            <a:fld id="{D9735915-7652-4417-85EF-76EE2C877D25}" type="slidenum">
              <a:rPr lang="ko-KR" altLang="en-US" smtClean="0"/>
              <a:pPr defTabSz="342900" latinLnBrk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89060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latinLnBrk="0"/>
            <a:fld id="{1489A227-EF6A-4941-97D8-0324EF772F11}" type="datetimeFigureOut">
              <a:rPr lang="ko-KR" altLang="en-US" smtClean="0"/>
              <a:pPr defTabSz="342900" latinLnBrk="0"/>
              <a:t>2021-12-06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latinLnBrk="0"/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latinLnBrk="0"/>
            <a:fld id="{D9735915-7652-4417-85EF-76EE2C877D25}" type="slidenum">
              <a:rPr lang="ko-KR" altLang="en-US" smtClean="0"/>
              <a:pPr defTabSz="342900" latinLnBrk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1816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latinLnBrk="0"/>
            <a:fld id="{1489A227-EF6A-4941-97D8-0324EF772F11}" type="datetimeFigureOut">
              <a:rPr lang="ko-KR" altLang="en-US" smtClean="0"/>
              <a:pPr defTabSz="342900" latinLnBrk="0"/>
              <a:t>2021-12-06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latinLnBrk="0"/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latinLnBrk="0"/>
            <a:fld id="{D9735915-7652-4417-85EF-76EE2C877D25}" type="slidenum">
              <a:rPr lang="ko-KR" altLang="en-US" smtClean="0"/>
              <a:pPr defTabSz="342900" latinLnBrk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28880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latinLnBrk="0"/>
            <a:fld id="{1489A227-EF6A-4941-97D8-0324EF772F11}" type="datetimeFigureOut">
              <a:rPr lang="ko-KR" altLang="en-US" smtClean="0"/>
              <a:pPr defTabSz="342900" latinLnBrk="0"/>
              <a:t>2021-12-06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latinLnBrk="0"/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latinLnBrk="0"/>
            <a:fld id="{D9735915-7652-4417-85EF-76EE2C877D25}" type="slidenum">
              <a:rPr lang="ko-KR" altLang="en-US" smtClean="0"/>
              <a:pPr defTabSz="342900" latinLnBrk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24201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latinLnBrk="0"/>
            <a:fld id="{1489A227-EF6A-4941-97D8-0324EF772F11}" type="datetimeFigureOut">
              <a:rPr lang="ko-KR" altLang="en-US" smtClean="0"/>
              <a:pPr defTabSz="342900" latinLnBrk="0"/>
              <a:t>2021-12-06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latinLnBrk="0"/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latinLnBrk="0"/>
            <a:fld id="{D9735915-7652-4417-85EF-76EE2C877D25}" type="slidenum">
              <a:rPr lang="ko-KR" altLang="en-US" smtClean="0"/>
              <a:pPr defTabSz="342900" latinLnBrk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44368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latinLnBrk="0"/>
            <a:fld id="{1489A227-EF6A-4941-97D8-0324EF772F11}" type="datetimeFigureOut">
              <a:rPr lang="ko-KR" altLang="en-US" smtClean="0"/>
              <a:pPr defTabSz="342900" latinLnBrk="0"/>
              <a:t>2021-12-06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latinLnBrk="0"/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latinLnBrk="0"/>
            <a:fld id="{D9735915-7652-4417-85EF-76EE2C877D25}" type="slidenum">
              <a:rPr lang="ko-KR" altLang="en-US" smtClean="0"/>
              <a:pPr defTabSz="342900" latinLnBrk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70602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latinLnBrk="0"/>
            <a:fld id="{1489A227-EF6A-4941-97D8-0324EF772F11}" type="datetimeFigureOut">
              <a:rPr lang="ko-KR" altLang="en-US" smtClean="0"/>
              <a:pPr defTabSz="342900" latinLnBrk="0"/>
              <a:t>2021-12-06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342900" latinLnBrk="0"/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latinLnBrk="0"/>
            <a:fld id="{D9735915-7652-4417-85EF-76EE2C877D25}" type="slidenum">
              <a:rPr lang="ko-KR" altLang="en-US" smtClean="0"/>
              <a:pPr defTabSz="342900" latinLnBrk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85188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 defTabSz="342900" latinLnBrk="0"/>
            <a:fld id="{1489A227-EF6A-4941-97D8-0324EF772F11}" type="datetimeFigureOut">
              <a:rPr lang="ko-KR" altLang="en-US" smtClean="0"/>
              <a:pPr defTabSz="342900" latinLnBrk="0"/>
              <a:t>2021-12-06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defTabSz="342900" latinLnBrk="0"/>
            <a:endParaRPr lang="ko-KR" altLang="en-US">
              <a:solidFill>
                <a:srgbClr val="6370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defTabSz="342900" latinLnBrk="0"/>
            <a:fld id="{D9735915-7652-4417-85EF-76EE2C877D25}" type="slidenum">
              <a:rPr lang="ko-KR" altLang="en-US" smtClean="0">
                <a:solidFill>
                  <a:srgbClr val="637052"/>
                </a:solidFill>
              </a:rPr>
              <a:pPr defTabSz="342900" latinLnBrk="0"/>
              <a:t>‹#›</a:t>
            </a:fld>
            <a:endParaRPr lang="ko-KR" altLang="en-US">
              <a:solidFill>
                <a:srgbClr val="6370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3144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4948" cy="82296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3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latinLnBrk="0"/>
            <a:fld id="{1489A227-EF6A-4941-97D8-0324EF772F11}" type="datetimeFigureOut">
              <a:rPr lang="ko-KR" altLang="en-US" smtClean="0"/>
              <a:pPr defTabSz="342900" latinLnBrk="0"/>
              <a:t>2021-12-06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latinLnBrk="0"/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latinLnBrk="0"/>
            <a:fld id="{D9735915-7652-4417-85EF-76EE2C877D25}" type="slidenum">
              <a:rPr lang="ko-KR" altLang="en-US" smtClean="0"/>
              <a:pPr defTabSz="342900" latinLnBrk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70056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latinLnBrk="0"/>
            <a:fld id="{1489A227-EF6A-4941-97D8-0324EF772F11}" type="datetimeFigureOut">
              <a:rPr lang="ko-KR" altLang="en-US" smtClean="0"/>
              <a:pPr defTabSz="342900" latinLnBrk="0"/>
              <a:t>2021-12-06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latinLnBrk="0"/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latinLnBrk="0"/>
            <a:fld id="{D9735915-7652-4417-85EF-76EE2C877D25}" type="slidenum">
              <a:rPr lang="ko-KR" altLang="en-US" smtClean="0"/>
              <a:pPr defTabSz="342900" latinLnBrk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383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8"/>
            <a:ext cx="5800725" cy="5757422"/>
          </a:xfrm>
        </p:spPr>
        <p:txBody>
          <a:bodyPr vert="eaVert" lIns="45720" tIns="0" rIns="45720" bIns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 latinLnBrk="0"/>
            <a:fld id="{1489A227-EF6A-4941-97D8-0324EF772F11}" type="datetimeFigureOut">
              <a:rPr lang="ko-KR" altLang="en-US" smtClean="0"/>
              <a:pPr defTabSz="342900" latinLnBrk="0"/>
              <a:t>2021-12-06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 latinLnBrk="0"/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latinLnBrk="0"/>
            <a:fld id="{D9735915-7652-4417-85EF-76EE2C877D25}" type="slidenum">
              <a:rPr lang="ko-KR" altLang="en-US" smtClean="0"/>
              <a:pPr defTabSz="342900" latinLnBrk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4674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71625D-A76F-4DEF-897E-9F2E1149A31A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A4975F-4774-4D66-98E3-3B00C890BA4D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503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15C54A-C1B8-49E3-BDAA-1E1839F48121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C5F6E6-4A6F-4129-9CD0-EDAF1A3FD42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91AFD21-F29F-447A-9751-78A6EAE140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32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71625D-A76F-4DEF-897E-9F2E1149A31A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2021-12-06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A4975F-4774-4D66-98E3-3B00C890BA4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2931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p:txStyles>
    <p:titleStyle>
      <a:lvl1pPr algn="l" defTabSz="914400" rtl="0" eaLnBrk="1" latinLnBrk="1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1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pPr defTabSz="342900" latinLnBrk="0"/>
            <a:fld id="{1489A227-EF6A-4941-97D8-0324EF772F11}" type="datetimeFigureOut">
              <a:rPr lang="ko-KR" altLang="en-US" smtClean="0"/>
              <a:pPr defTabSz="342900" latinLnBrk="0"/>
              <a:t>2021-12-06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pPr defTabSz="342900" latinLnBrk="0"/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pPr defTabSz="342900" latinLnBrk="0"/>
            <a:fld id="{D9735915-7652-4417-85EF-76EE2C877D25}" type="slidenum">
              <a:rPr lang="ko-KR" altLang="en-US" smtClean="0"/>
              <a:pPr defTabSz="342900" latinLnBrk="0"/>
              <a:t>‹#›</a:t>
            </a:fld>
            <a:endParaRPr lang="ko-KR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3207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</p:sldLayoutIdLst>
  <p:txStyles>
    <p:titleStyle>
      <a:lvl1pPr algn="l" defTabSz="685800" rtl="0" eaLnBrk="1" latinLnBrk="1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1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1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1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1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1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1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1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1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1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7612"/>
            <a:ext cx="9144000" cy="10001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6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가가호호실버케어센터 </a:t>
            </a:r>
            <a:r>
              <a:rPr lang="en-US" altLang="ko-KR" sz="36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</a:t>
            </a:r>
            <a:r>
              <a:rPr lang="ko-KR" altLang="en-US" sz="36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직원회의</a:t>
            </a:r>
            <a:endParaRPr kumimoji="0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036403" y="5012146"/>
            <a:ext cx="2912890" cy="97415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7296218" y="5129889"/>
            <a:ext cx="1716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     2020. 12. 03. </a:t>
            </a:r>
            <a:endParaRPr lang="ko-KR" altLang="en-US" b="1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6289511" y="5542703"/>
            <a:ext cx="29128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가가호호실버케어센터 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/>
          <a:srcRect l="51464" t="25260" r="5490" b="22656"/>
          <a:stretch/>
        </p:blipFill>
        <p:spPr>
          <a:xfrm>
            <a:off x="0" y="1007736"/>
            <a:ext cx="5973355" cy="539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649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100012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b="1" dirty="0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순    서</a:t>
            </a:r>
            <a:endParaRPr kumimoji="0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graphicFrame>
        <p:nvGraphicFramePr>
          <p:cNvPr id="618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424931"/>
              </p:ext>
            </p:extLst>
          </p:nvPr>
        </p:nvGraphicFramePr>
        <p:xfrm>
          <a:off x="1300661" y="1613178"/>
          <a:ext cx="7048500" cy="4395957"/>
        </p:xfrm>
        <a:graphic>
          <a:graphicData uri="http://schemas.openxmlformats.org/drawingml/2006/table">
            <a:tbl>
              <a:tblPr/>
              <a:tblGrid>
                <a:gridCol w="1007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1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9776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</a:t>
                      </a:r>
                      <a:endParaRPr kumimoji="0" lang="en-US" altLang="ko-KR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</a:t>
                      </a:r>
                    </a:p>
                  </a:txBody>
                  <a:tcPr marT="45718" marB="45718" anchor="ctr" horzOverflow="overflow">
                    <a:lnL>
                      <a:noFill/>
                    </a:lnL>
                    <a:lnR w="12700" cap="flat" cmpd="sng" algn="ctr">
                      <a:solidFill>
                        <a:srgbClr val="B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시설장님</a:t>
                      </a: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말씀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B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2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소개합니다</a:t>
                      </a: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rgbClr val="B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597880"/>
                  </a:ext>
                </a:extLst>
              </a:tr>
              <a:tr h="80902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T="45718" marB="45718" anchor="ctr" horzOverflow="overflow">
                    <a:lnL>
                      <a:noFill/>
                    </a:lnL>
                    <a:lnR w="12700" cap="flat" cmpd="sng" algn="ctr">
                      <a:solidFill>
                        <a:srgbClr val="B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한컴바탕" pitchFamily="18" charset="2"/>
                        </a:rPr>
                        <a:t>노인학대예방교육 및 신고의무자교육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한컴바탕" pitchFamily="18" charset="2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한컴바탕" pitchFamily="18" charset="2"/>
                        </a:rPr>
                        <a:t>(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한컴바탕" pitchFamily="18" charset="2"/>
                        </a:rPr>
                        <a:t>응급처치 및 심폐소생술 교육 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한컴바탕" pitchFamily="18" charset="2"/>
                        </a:rPr>
                        <a:t>–</a:t>
                      </a: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한컴바탕" pitchFamily="18" charset="2"/>
                        </a:rPr>
                        <a:t>자료 공유</a:t>
                      </a:r>
                      <a:r>
                        <a:rPr kumimoji="1" lang="en-US" altLang="ko-K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한컴바탕" pitchFamily="18" charset="2"/>
                        </a:rPr>
                        <a:t>)</a:t>
                      </a:r>
                    </a:p>
                  </a:txBody>
                  <a:tcPr marL="180000" marT="45718" marB="45718" anchor="ctr" horzOverflow="overflow">
                    <a:lnL w="12700" cap="flat" cmpd="sng" algn="ctr">
                      <a:solidFill>
                        <a:srgbClr val="B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06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배워봅시다</a:t>
                      </a:r>
                    </a:p>
                  </a:txBody>
                  <a:tcPr marL="180000" marT="45718" marB="45718" anchor="ctr" horzOverflow="overflow">
                    <a:lnL w="12700" cap="flat" cmpd="sng" algn="ctr">
                      <a:solidFill>
                        <a:srgbClr val="B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575218"/>
                  </a:ext>
                </a:extLst>
              </a:tr>
              <a:tr h="81245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T="45718" marB="45718" anchor="ctr" horzOverflow="overflow">
                    <a:lnL>
                      <a:noFill/>
                    </a:lnL>
                    <a:lnR w="12700" cap="flat" cmpd="sng" algn="ctr">
                      <a:solidFill>
                        <a:srgbClr val="B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한컴바탕" pitchFamily="18" charset="2"/>
                        </a:rPr>
                        <a:t>공지 사항 </a:t>
                      </a:r>
                      <a:endParaRPr kumimoji="1" lang="en-US" altLang="ko-K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한컴바탕" pitchFamily="18" charset="2"/>
                      </a:endParaRPr>
                    </a:p>
                  </a:txBody>
                  <a:tcPr marL="180000" marT="45718" marB="45718" anchor="ctr" horzOverflow="overflow">
                    <a:lnL w="12700" cap="flat" cmpd="sng" algn="ctr">
                      <a:solidFill>
                        <a:srgbClr val="B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214151"/>
                  </a:ext>
                </a:extLst>
              </a:tr>
            </a:tbl>
          </a:graphicData>
        </a:graphic>
      </p:graphicFrame>
      <p:pic>
        <p:nvPicPr>
          <p:cNvPr id="10259" name="Picture 2" descr="C:\Documents and Settings\edu\바탕 화면\환상적인 5월\파사모\클립아트, 배경사진\ctaa0138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071563"/>
            <a:ext cx="1071562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422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76200"/>
            <a:ext cx="9143999" cy="78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22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시설장님</a:t>
            </a:r>
            <a:r>
              <a:rPr lang="ko-KR" altLang="en-US" sz="2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말씀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64056" t="27865" r="17350" b="36458"/>
          <a:stretch/>
        </p:blipFill>
        <p:spPr>
          <a:xfrm>
            <a:off x="1" y="857250"/>
            <a:ext cx="5505450" cy="542925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rcRect l="62445" t="29427" r="16179" b="23697"/>
          <a:stretch/>
        </p:blipFill>
        <p:spPr>
          <a:xfrm>
            <a:off x="5505450" y="857250"/>
            <a:ext cx="3638549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07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100012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400" b="1" noProof="0" dirty="0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2. </a:t>
            </a:r>
            <a:r>
              <a:rPr lang="ko-KR" altLang="en-US" sz="4400" b="1" noProof="0" dirty="0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소개합니다</a:t>
            </a:r>
            <a:r>
              <a:rPr lang="en-US" altLang="ko-KR" sz="4400" b="1" noProof="0" dirty="0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.</a:t>
            </a:r>
            <a:endParaRPr kumimoji="0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pic>
        <p:nvPicPr>
          <p:cNvPr id="10259" name="Picture 2" descr="C:\Documents and Settings\edu\바탕 화면\환상적인 5월\파사모\클립아트, 배경사진\ctaa0138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071563"/>
            <a:ext cx="1071562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/>
          <a:srcRect l="35764" t="33333" r="37153" b="20123"/>
          <a:stretch/>
        </p:blipFill>
        <p:spPr>
          <a:xfrm>
            <a:off x="2974063" y="2912670"/>
            <a:ext cx="3459661" cy="305356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95873" y="2076216"/>
            <a:ext cx="40650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/>
              <a:t>김남숙선생님</a:t>
            </a:r>
            <a:endParaRPr lang="en-US" altLang="ko-KR" sz="3600" b="1" dirty="0" smtClean="0"/>
          </a:p>
          <a:p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91763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814388" y="1757363"/>
            <a:ext cx="7500937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/>
              <a:t>3. </a:t>
            </a:r>
            <a:r>
              <a:rPr lang="ko-KR" altLang="en-US" sz="3600" b="1" dirty="0" smtClean="0"/>
              <a:t>노인학대예방 및 </a:t>
            </a:r>
            <a:r>
              <a:rPr lang="ko-KR" altLang="en-US" sz="3600" b="1" dirty="0" err="1" smtClean="0"/>
              <a:t>신고의무자</a:t>
            </a:r>
            <a:r>
              <a:rPr lang="ko-KR" altLang="en-US" sz="3600" b="1" dirty="0" smtClean="0"/>
              <a:t> 교육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726895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9895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8638"/>
            <a:ext cx="9144000" cy="632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743471" y="0"/>
            <a:ext cx="7500937" cy="828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/>
              <a:t>3. </a:t>
            </a:r>
            <a:r>
              <a:rPr lang="ko-KR" altLang="en-US" sz="3600" b="1" dirty="0" smtClean="0"/>
              <a:t>노인학대예방 및 </a:t>
            </a:r>
            <a:r>
              <a:rPr lang="ko-KR" altLang="en-US" sz="3600" b="1" dirty="0" err="1" smtClean="0"/>
              <a:t>신고의무자</a:t>
            </a:r>
            <a:r>
              <a:rPr lang="ko-KR" altLang="en-US" sz="3600" b="1" dirty="0" smtClean="0"/>
              <a:t> 교육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71596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7" r="9374" b="76346"/>
          <a:stretch/>
        </p:blipFill>
        <p:spPr bwMode="auto">
          <a:xfrm>
            <a:off x="200025" y="1371600"/>
            <a:ext cx="8758238" cy="312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743471" y="0"/>
            <a:ext cx="7500937" cy="828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/>
              <a:t>3. </a:t>
            </a:r>
            <a:r>
              <a:rPr lang="ko-KR" altLang="en-US" sz="3600" b="1" dirty="0" smtClean="0"/>
              <a:t>노인학대예방 및 </a:t>
            </a:r>
            <a:r>
              <a:rPr lang="ko-KR" altLang="en-US" sz="3600" b="1" dirty="0" err="1" smtClean="0"/>
              <a:t>신고의무자</a:t>
            </a:r>
            <a:r>
              <a:rPr lang="ko-KR" altLang="en-US" sz="3600" b="1" dirty="0" smtClean="0"/>
              <a:t> 교육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912123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16" b="23032"/>
          <a:stretch/>
        </p:blipFill>
        <p:spPr bwMode="auto">
          <a:xfrm>
            <a:off x="0" y="871537"/>
            <a:ext cx="9144000" cy="467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743471" y="0"/>
            <a:ext cx="7500937" cy="828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/>
              <a:t>3. </a:t>
            </a:r>
            <a:r>
              <a:rPr lang="ko-KR" altLang="en-US" sz="3600" b="1" dirty="0" smtClean="0"/>
              <a:t>노인학대예방 및 </a:t>
            </a:r>
            <a:r>
              <a:rPr lang="ko-KR" altLang="en-US" sz="3600" b="1" dirty="0" err="1" smtClean="0"/>
              <a:t>신고의무자</a:t>
            </a:r>
            <a:r>
              <a:rPr lang="ko-KR" altLang="en-US" sz="3600" b="1" dirty="0" smtClean="0"/>
              <a:t> 교육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162536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1" t="76554" r="19182"/>
          <a:stretch/>
        </p:blipFill>
        <p:spPr bwMode="auto">
          <a:xfrm>
            <a:off x="128588" y="1457325"/>
            <a:ext cx="8886825" cy="284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743471" y="0"/>
            <a:ext cx="7500937" cy="828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/>
              <a:t>3. </a:t>
            </a:r>
            <a:r>
              <a:rPr lang="ko-KR" altLang="en-US" sz="3600" b="1" dirty="0" smtClean="0"/>
              <a:t>노인학대예방 및 </a:t>
            </a:r>
            <a:r>
              <a:rPr lang="ko-KR" altLang="en-US" sz="3600" b="1" dirty="0" err="1" smtClean="0"/>
              <a:t>신고의무자</a:t>
            </a:r>
            <a:r>
              <a:rPr lang="ko-KR" altLang="en-US" sz="3600" b="1" dirty="0" smtClean="0"/>
              <a:t> 교육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587758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4" t="23418" r="7344" b="40789"/>
          <a:stretch/>
        </p:blipFill>
        <p:spPr bwMode="auto">
          <a:xfrm>
            <a:off x="171449" y="1957388"/>
            <a:ext cx="8829675" cy="390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743471" y="0"/>
            <a:ext cx="7500937" cy="828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/>
              <a:t>3. </a:t>
            </a:r>
            <a:r>
              <a:rPr lang="ko-KR" altLang="en-US" sz="3600" b="1" dirty="0" smtClean="0"/>
              <a:t>노인학대예방 및 </a:t>
            </a:r>
            <a:r>
              <a:rPr lang="ko-KR" altLang="en-US" sz="3600" b="1" dirty="0" err="1" smtClean="0"/>
              <a:t>신고의무자</a:t>
            </a:r>
            <a:r>
              <a:rPr lang="ko-KR" altLang="en-US" sz="3600" b="1" dirty="0" smtClean="0"/>
              <a:t> 교육</a:t>
            </a:r>
            <a:endParaRPr lang="ko-KR" altLang="en-US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00013" y="1243013"/>
            <a:ext cx="4400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/>
              <a:t>노인학대 유형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247028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1" t="57133" r="6718"/>
          <a:stretch/>
        </p:blipFill>
        <p:spPr bwMode="auto">
          <a:xfrm>
            <a:off x="157162" y="1000125"/>
            <a:ext cx="8715375" cy="4486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743471" y="0"/>
            <a:ext cx="7500937" cy="828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/>
              <a:t>3. </a:t>
            </a:r>
            <a:r>
              <a:rPr lang="ko-KR" altLang="en-US" sz="3600" b="1" dirty="0" smtClean="0"/>
              <a:t>노인학대예방 및 </a:t>
            </a:r>
            <a:r>
              <a:rPr lang="ko-KR" altLang="en-US" sz="3600" b="1" dirty="0" err="1" smtClean="0"/>
              <a:t>신고의무자</a:t>
            </a:r>
            <a:r>
              <a:rPr lang="ko-KR" altLang="en-US" sz="3600" b="1" dirty="0" smtClean="0"/>
              <a:t> 교육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82334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8" r="8906" b="69792"/>
          <a:stretch/>
        </p:blipFill>
        <p:spPr bwMode="auto">
          <a:xfrm>
            <a:off x="185737" y="1100136"/>
            <a:ext cx="8815387" cy="341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743471" y="0"/>
            <a:ext cx="7500937" cy="828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/>
              <a:t>3. </a:t>
            </a:r>
            <a:r>
              <a:rPr lang="ko-KR" altLang="en-US" sz="3600" b="1" dirty="0" smtClean="0"/>
              <a:t>노인학대예방 및 </a:t>
            </a:r>
            <a:r>
              <a:rPr lang="ko-KR" altLang="en-US" sz="3600" b="1" dirty="0" err="1" smtClean="0"/>
              <a:t>신고의무자</a:t>
            </a:r>
            <a:r>
              <a:rPr lang="ko-KR" altLang="en-US" sz="3600" b="1" dirty="0" smtClean="0"/>
              <a:t> 교육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975324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56" t="30209" r="6250" b="40625"/>
          <a:stretch/>
        </p:blipFill>
        <p:spPr bwMode="auto">
          <a:xfrm>
            <a:off x="800100" y="3729038"/>
            <a:ext cx="3607593" cy="252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2" t="30209" r="31875" b="40625"/>
          <a:stretch/>
        </p:blipFill>
        <p:spPr bwMode="auto">
          <a:xfrm>
            <a:off x="157161" y="1028701"/>
            <a:ext cx="8501063" cy="3100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743471" y="0"/>
            <a:ext cx="7500937" cy="828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/>
              <a:t>3. </a:t>
            </a:r>
            <a:r>
              <a:rPr lang="ko-KR" altLang="en-US" sz="3600" b="1" dirty="0" smtClean="0"/>
              <a:t>노인학대예방 및 </a:t>
            </a:r>
            <a:r>
              <a:rPr lang="ko-KR" altLang="en-US" sz="3600" b="1" dirty="0" err="1" smtClean="0"/>
              <a:t>신고의무자</a:t>
            </a:r>
            <a:r>
              <a:rPr lang="ko-KR" altLang="en-US" sz="3600" b="1" dirty="0" smtClean="0"/>
              <a:t> 교육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981367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6" t="61250" r="9374"/>
          <a:stretch/>
        </p:blipFill>
        <p:spPr bwMode="auto">
          <a:xfrm>
            <a:off x="100013" y="1071562"/>
            <a:ext cx="8872537" cy="470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743471" y="0"/>
            <a:ext cx="7500937" cy="828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/>
              <a:t>3. </a:t>
            </a:r>
            <a:r>
              <a:rPr lang="ko-KR" altLang="en-US" sz="3600" b="1" dirty="0" smtClean="0"/>
              <a:t>노인학대예방 및 </a:t>
            </a:r>
            <a:r>
              <a:rPr lang="ko-KR" altLang="en-US" sz="3600" b="1" dirty="0" err="1" smtClean="0"/>
              <a:t>신고의무자</a:t>
            </a:r>
            <a:r>
              <a:rPr lang="ko-KR" altLang="en-US" sz="3600" b="1" dirty="0" smtClean="0"/>
              <a:t> 교육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214107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r="9068" b="76386"/>
          <a:stretch/>
        </p:blipFill>
        <p:spPr bwMode="auto">
          <a:xfrm>
            <a:off x="471488" y="1957389"/>
            <a:ext cx="8315325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743471" y="0"/>
            <a:ext cx="7500937" cy="828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/>
              <a:t>3. </a:t>
            </a:r>
            <a:r>
              <a:rPr lang="ko-KR" altLang="en-US" sz="3600" b="1" dirty="0" smtClean="0"/>
              <a:t>노인학대예방 및 </a:t>
            </a:r>
            <a:r>
              <a:rPr lang="ko-KR" altLang="en-US" sz="3600" b="1" dirty="0" err="1" smtClean="0"/>
              <a:t>신고의무자</a:t>
            </a:r>
            <a:r>
              <a:rPr lang="ko-KR" altLang="en-US" sz="3600" b="1" dirty="0" smtClean="0"/>
              <a:t> 교육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049359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9" t="21110" r="3142" b="18367"/>
          <a:stretch/>
        </p:blipFill>
        <p:spPr bwMode="auto">
          <a:xfrm>
            <a:off x="128588" y="1014412"/>
            <a:ext cx="9144000" cy="527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743471" y="0"/>
            <a:ext cx="7500937" cy="828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/>
              <a:t>3. </a:t>
            </a:r>
            <a:r>
              <a:rPr lang="ko-KR" altLang="en-US" sz="3600" b="1" dirty="0" smtClean="0"/>
              <a:t>노인학대예방 및 </a:t>
            </a:r>
            <a:r>
              <a:rPr lang="ko-KR" altLang="en-US" sz="3600" b="1" dirty="0" err="1" smtClean="0"/>
              <a:t>신고의무자</a:t>
            </a:r>
            <a:r>
              <a:rPr lang="ko-KR" altLang="en-US" sz="3600" b="1" dirty="0" smtClean="0"/>
              <a:t> 교육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27898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_x359047448" descr="EMB00001f7c1c9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2" t="75434" r="49831" b="3103"/>
          <a:stretch/>
        </p:blipFill>
        <p:spPr bwMode="auto">
          <a:xfrm>
            <a:off x="957263" y="1271586"/>
            <a:ext cx="7300913" cy="470058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743471" y="0"/>
            <a:ext cx="7500937" cy="828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/>
              <a:t>3. </a:t>
            </a:r>
            <a:r>
              <a:rPr lang="ko-KR" altLang="en-US" sz="3600" b="1" dirty="0" smtClean="0"/>
              <a:t>노인학대예방 및 </a:t>
            </a:r>
            <a:r>
              <a:rPr lang="ko-KR" altLang="en-US" sz="3600" b="1" dirty="0" err="1" smtClean="0"/>
              <a:t>신고의무자</a:t>
            </a:r>
            <a:r>
              <a:rPr lang="ko-KR" altLang="en-US" sz="3600" b="1" dirty="0" smtClean="0"/>
              <a:t> 교육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86885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_x359047448" descr="EMB00001f7c1c9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75" t="75434" r="11745" b="3448"/>
          <a:stretch/>
        </p:blipFill>
        <p:spPr bwMode="auto">
          <a:xfrm>
            <a:off x="942975" y="966553"/>
            <a:ext cx="7358061" cy="519136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743471" y="0"/>
            <a:ext cx="7500937" cy="828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/>
              <a:t>3. </a:t>
            </a:r>
            <a:r>
              <a:rPr lang="ko-KR" altLang="en-US" sz="3600" b="1" dirty="0" smtClean="0"/>
              <a:t>노인학대예방 및 </a:t>
            </a:r>
            <a:r>
              <a:rPr lang="ko-KR" altLang="en-US" sz="3600" b="1" dirty="0" err="1" smtClean="0"/>
              <a:t>신고의무자</a:t>
            </a:r>
            <a:r>
              <a:rPr lang="ko-KR" altLang="en-US" sz="3600" b="1" dirty="0" smtClean="0"/>
              <a:t> 교육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178508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_x359047448" descr="EMB00001f7c1c9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2" t="9021" r="8432" b="47032"/>
          <a:stretch/>
        </p:blipFill>
        <p:spPr bwMode="auto">
          <a:xfrm>
            <a:off x="743471" y="1000126"/>
            <a:ext cx="7500937" cy="430053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743471" y="0"/>
            <a:ext cx="7500937" cy="828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/>
              <a:t>3. </a:t>
            </a:r>
            <a:r>
              <a:rPr lang="ko-KR" altLang="en-US" sz="3600" b="1" dirty="0" smtClean="0"/>
              <a:t>노인학대예방 및 </a:t>
            </a:r>
            <a:r>
              <a:rPr lang="ko-KR" altLang="en-US" sz="3600" b="1" dirty="0" err="1" smtClean="0"/>
              <a:t>신고의무자</a:t>
            </a:r>
            <a:r>
              <a:rPr lang="ko-KR" altLang="en-US" sz="3600" b="1" dirty="0" smtClean="0"/>
              <a:t> 교육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513249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100012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400" b="1" dirty="0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4. </a:t>
            </a:r>
            <a:r>
              <a:rPr lang="ko-KR" altLang="en-US" sz="4400" b="1" dirty="0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배워봅시다</a:t>
            </a:r>
            <a:endParaRPr kumimoji="0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휴먼편지체" panose="02030504000101010101" pitchFamily="18" charset="-127"/>
              <a:ea typeface="휴먼편지체" panose="02030504000101010101" pitchFamily="18" charset="-127"/>
              <a:cs typeface="+mn-cs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81000" y="2316463"/>
            <a:ext cx="92398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20" tIns="22860" rIns="45720" bIns="2286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900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037480" y="4442414"/>
            <a:ext cx="137217" cy="2308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none" lIns="45720" tIns="22860" rIns="45720" bIns="2286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defTabSz="457200" latinLnBrk="0"/>
            <a:r>
              <a:rPr lang="ko-KR" altLang="ko-KR" sz="600" dirty="0">
                <a:solidFill>
                  <a:srgbClr val="000000"/>
                </a:solidFill>
                <a:latin typeface="함초롬바탕" panose="02030604000101010101" pitchFamily="18" charset="-127"/>
              </a:rPr>
              <a:t>  </a:t>
            </a:r>
            <a:endParaRPr lang="ko-KR" altLang="ko-KR" sz="800" dirty="0"/>
          </a:p>
          <a:p>
            <a:pPr algn="just" defTabSz="457200" latinLnBrk="0"/>
            <a:r>
              <a:rPr lang="ko-KR" altLang="ko-KR" sz="600" dirty="0">
                <a:solidFill>
                  <a:srgbClr val="000000"/>
                </a:solidFill>
                <a:latin typeface="함초롬바탕" panose="02030604000101010101" pitchFamily="18" charset="-127"/>
              </a:rPr>
              <a:t> </a:t>
            </a:r>
            <a:endParaRPr lang="en-US" altLang="ko-KR" sz="900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/>
          <a:srcRect l="26574" t="54167" r="63470" b="31249"/>
          <a:stretch/>
        </p:blipFill>
        <p:spPr>
          <a:xfrm>
            <a:off x="335308" y="5079903"/>
            <a:ext cx="1181100" cy="1040240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13" name="직사각형 12"/>
          <p:cNvSpPr/>
          <p:nvPr/>
        </p:nvSpPr>
        <p:spPr>
          <a:xfrm>
            <a:off x="193500" y="1469682"/>
            <a:ext cx="8808492" cy="49530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6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주일에 한번 이상 상세하게 특이사항란에 </a:t>
            </a:r>
            <a:r>
              <a:rPr lang="ko-KR" altLang="en-US" sz="16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기록</a:t>
            </a: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하면 상태변화기록지 쓰지 않으셔도 됩니다</a:t>
            </a:r>
            <a:r>
              <a:rPr lang="en-US" altLang="ko-KR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6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372788" y="2443408"/>
            <a:ext cx="2438400" cy="367673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이정숙선생님</a:t>
            </a:r>
            <a:endParaRPr lang="en-US" altLang="ko-KR" sz="1400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최경희선생님</a:t>
            </a:r>
            <a:endParaRPr lang="en-US" altLang="ko-KR" sz="1400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정복희선생님</a:t>
            </a:r>
            <a:endParaRPr lang="en-US" altLang="ko-KR" sz="1400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김경란선생님</a:t>
            </a:r>
            <a:endParaRPr lang="en-US" altLang="ko-KR" sz="1400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엄혜경선생님</a:t>
            </a:r>
            <a:endParaRPr lang="en-US" altLang="ko-KR" sz="1400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위희자선생님</a:t>
            </a:r>
            <a:endParaRPr lang="en-US" altLang="ko-KR" sz="1400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한경란선생님</a:t>
            </a:r>
            <a:endParaRPr lang="en-US" altLang="ko-KR" sz="1400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김정숙선생님</a:t>
            </a:r>
            <a:endParaRPr lang="en-US" altLang="ko-KR" sz="1400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김정란선생님</a:t>
            </a:r>
            <a:endParaRPr lang="en-US" altLang="ko-KR" sz="1400" dirty="0" smtClean="0">
              <a:solidFill>
                <a:srgbClr val="0000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372788" y="2135887"/>
            <a:ext cx="2438400" cy="5892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>
                <a:solidFill>
                  <a:srgbClr val="FF0000"/>
                </a:solidFill>
              </a:rPr>
              <a:t>라운딩</a:t>
            </a:r>
            <a:r>
              <a:rPr lang="ko-KR" altLang="en-US" sz="1400" b="1" dirty="0">
                <a:solidFill>
                  <a:srgbClr val="FF0000"/>
                </a:solidFill>
              </a:rPr>
              <a:t> 시 꼭 써주세요</a:t>
            </a:r>
          </a:p>
        </p:txBody>
      </p:sp>
    </p:spTree>
    <p:extLst>
      <p:ext uri="{BB962C8B-B14F-4D97-AF65-F5344CB8AC3E}">
        <p14:creationId xmlns:p14="http://schemas.microsoft.com/office/powerpoint/2010/main" val="217610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100012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휴먼편지체" panose="02030504000101010101" pitchFamily="18" charset="-127"/>
                <a:ea typeface="휴먼편지체" panose="02030504000101010101" pitchFamily="18" charset="-127"/>
                <a:cs typeface="+mn-cs"/>
              </a:rPr>
              <a:t>이것만은 꼭 </a:t>
            </a:r>
            <a:r>
              <a:rPr kumimoji="0" lang="en-US" altLang="ko-K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휴먼편지체" panose="02030504000101010101" pitchFamily="18" charset="-127"/>
                <a:ea typeface="휴먼편지체" panose="02030504000101010101" pitchFamily="18" charset="-127"/>
                <a:cs typeface="+mn-cs"/>
              </a:rPr>
              <a:t>!!!</a:t>
            </a:r>
            <a:endParaRPr kumimoji="0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휴먼편지체" panose="02030504000101010101" pitchFamily="18" charset="-127"/>
              <a:ea typeface="휴먼편지체" panose="02030504000101010101" pitchFamily="18" charset="-127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8226" y="1755745"/>
            <a:ext cx="6190743" cy="738664"/>
          </a:xfrm>
          <a:prstGeom prst="rect">
            <a:avLst/>
          </a:prstGeom>
          <a:solidFill>
            <a:srgbClr val="DF3939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kumimoji="0" lang="ko-KR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태그 </a:t>
            </a: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100% :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750094" y="4408088"/>
            <a:ext cx="7876903" cy="97137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태그 </a:t>
            </a:r>
            <a:r>
              <a:rPr lang="ko-KR" altLang="en-US" sz="32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알람을</a:t>
            </a:r>
            <a:r>
              <a:rPr lang="ko-KR" altLang="en-US" sz="3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설정해 두세요</a:t>
            </a:r>
            <a:endParaRPr lang="ko-KR" altLang="en-US" sz="3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88225" y="2904751"/>
            <a:ext cx="6190743" cy="655372"/>
          </a:xfrm>
          <a:prstGeom prst="rect">
            <a:avLst/>
          </a:prstGeom>
          <a:solidFill>
            <a:srgbClr val="DF3939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0" lang="ko-KR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특이사항 주</a:t>
            </a: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kumimoji="0" lang="ko-KR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회 이상 </a:t>
            </a: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endParaRPr kumimoji="0" lang="en-US" altLang="ko-KR" sz="3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094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100012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400" b="1" noProof="0" dirty="0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5. </a:t>
            </a:r>
            <a:r>
              <a:rPr lang="ko-KR" altLang="en-US" sz="4400" b="1" noProof="0" dirty="0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공지  사항</a:t>
            </a:r>
            <a:endParaRPr kumimoji="0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pic>
        <p:nvPicPr>
          <p:cNvPr id="10259" name="Picture 2" descr="C:\Documents and Settings\edu\바탕 화면\환상적인 5월\파사모\클립아트, 배경사진\ctaa0138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071563"/>
            <a:ext cx="1071562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1285874" y="1345223"/>
            <a:ext cx="7281077" cy="3626828"/>
          </a:xfrm>
          <a:prstGeom prst="rect">
            <a:avLst/>
          </a:prstGeom>
          <a:solidFill>
            <a:srgbClr val="F0A73C">
              <a:lumMod val="20000"/>
              <a:lumOff val="80000"/>
            </a:srgbClr>
          </a:solidFill>
          <a:ln w="15875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514350" marR="0" lvl="0" indent="-514350" defTabSz="6858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en-US" altLang="ko-KR" sz="28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11</a:t>
            </a:r>
            <a:r>
              <a:rPr kumimoji="0" lang="ko-KR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월 상태변화기록지 쓰기</a:t>
            </a: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-(12</a:t>
            </a:r>
            <a:r>
              <a:rPr kumimoji="0" lang="ko-KR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월 제출</a:t>
            </a:r>
            <a:r>
              <a:rPr kumimoji="0" lang="en-US" altLang="ko-K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R="0" lvl="0" defTabSz="6858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8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28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일정 변경 시 전일까지 알려주세요</a:t>
            </a:r>
            <a:endParaRPr lang="en-US" altLang="ko-KR" sz="28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R="0" lvl="0" defTabSz="6858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8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28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노인인권교육 마무리하세요</a:t>
            </a:r>
            <a:endParaRPr lang="en-US" altLang="ko-KR" sz="2800" b="1" kern="0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R="0" lvl="0" defTabSz="6858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8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4. 2021</a:t>
            </a:r>
            <a:r>
              <a:rPr lang="ko-KR" altLang="en-US" sz="28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건강검진 안하신 분</a:t>
            </a:r>
            <a:r>
              <a:rPr lang="en-US" altLang="ko-KR" sz="2800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marR="0" lvl="0" defTabSz="6858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ko-KR" altLang="en-US" sz="135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927462" y="5317149"/>
            <a:ext cx="7876903" cy="77756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어르신을 근접 </a:t>
            </a:r>
            <a:r>
              <a:rPr lang="ko-KR" altLang="en-US" sz="3200" b="1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케어합니다</a:t>
            </a:r>
            <a:r>
              <a:rPr lang="en-US" altLang="ko-KR" sz="3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32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640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100012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b="1" noProof="0" dirty="0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공지  사항</a:t>
            </a:r>
            <a:endParaRPr kumimoji="0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pic>
        <p:nvPicPr>
          <p:cNvPr id="10259" name="Picture 2" descr="C:\Documents and Settings\edu\바탕 화면\환상적인 5월\파사모\클립아트, 배경사진\ctaa0138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071563"/>
            <a:ext cx="1071562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602464" y="1214438"/>
            <a:ext cx="6156356" cy="435344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19050" cap="rnd" cmpd="sng" algn="ctr">
            <a:solidFill>
              <a:srgbClr val="E6B91E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lnSpc>
                <a:spcPct val="200000"/>
              </a:lnSpc>
              <a:defRPr/>
            </a:pPr>
            <a:r>
              <a:rPr lang="en-US" altLang="ko-KR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http://edu.kohi.or.kr/index.do</a:t>
            </a:r>
            <a:r>
              <a:rPr lang="ko-KR" altLang="en-US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접속</a:t>
            </a:r>
            <a:endParaRPr lang="en-US" altLang="ko-KR" b="1" kern="0" dirty="0">
              <a:solidFill>
                <a:schemeClr val="bg1"/>
              </a:solidFill>
              <a:latin typeface="Trebuchet MS" panose="020B0603020202020204"/>
              <a:ea typeface="HY그래픽M" panose="02030600000101010101" pitchFamily="18" charset="-127"/>
            </a:endParaRPr>
          </a:p>
          <a:p>
            <a:pPr algn="ctr">
              <a:lnSpc>
                <a:spcPct val="200000"/>
              </a:lnSpc>
              <a:defRPr/>
            </a:pPr>
            <a:r>
              <a:rPr lang="en-US" altLang="ko-KR" sz="9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(</a:t>
            </a:r>
            <a:r>
              <a:rPr lang="ko-KR" altLang="en-US" sz="9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한국보건복지인력개발원</a:t>
            </a:r>
            <a:r>
              <a:rPr lang="en-US" altLang="ko-KR" sz="9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)</a:t>
            </a:r>
          </a:p>
          <a:p>
            <a:pPr algn="ctr">
              <a:lnSpc>
                <a:spcPct val="200000"/>
              </a:lnSpc>
              <a:defRPr/>
            </a:pPr>
            <a:endParaRPr lang="en-US" altLang="ko-KR" sz="1400" b="1" kern="0" dirty="0">
              <a:solidFill>
                <a:schemeClr val="bg1"/>
              </a:solidFill>
              <a:latin typeface="Trebuchet MS" panose="020B0603020202020204"/>
              <a:ea typeface="HY그래픽M" panose="02030600000101010101" pitchFamily="18" charset="-127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ko-KR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1. </a:t>
            </a:r>
            <a:r>
              <a:rPr lang="ko-KR" altLang="en-US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의무교육 </a:t>
            </a:r>
            <a:r>
              <a:rPr lang="ko-KR" altLang="en-US" sz="1400" b="1" kern="0" dirty="0" err="1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수강사이트</a:t>
            </a:r>
            <a:r>
              <a:rPr lang="ko-KR" altLang="en-US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 </a:t>
            </a:r>
            <a:r>
              <a:rPr lang="ko-KR" altLang="en-US" sz="1400" b="1" kern="0" dirty="0" err="1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바로가기</a:t>
            </a:r>
            <a:r>
              <a:rPr lang="ko-KR" altLang="en-US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 클릭</a:t>
            </a:r>
            <a:endParaRPr lang="en-US" altLang="ko-KR" sz="1400" b="1" kern="0" dirty="0">
              <a:solidFill>
                <a:schemeClr val="bg1"/>
              </a:solidFill>
              <a:latin typeface="Trebuchet MS" panose="020B0603020202020204"/>
              <a:ea typeface="HY그래픽M" panose="02030600000101010101" pitchFamily="18" charset="-127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ko-KR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2. </a:t>
            </a:r>
            <a:r>
              <a:rPr lang="ko-KR" altLang="en-US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개별아이디와 비밀번호 입력 </a:t>
            </a:r>
            <a:r>
              <a:rPr lang="en-US" altLang="ko-KR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(</a:t>
            </a:r>
            <a:r>
              <a:rPr lang="ko-KR" altLang="en-US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없으면 회원가입 후</a:t>
            </a:r>
            <a:r>
              <a:rPr lang="en-US" altLang="ko-KR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)</a:t>
            </a:r>
          </a:p>
          <a:p>
            <a:pPr>
              <a:lnSpc>
                <a:spcPct val="200000"/>
              </a:lnSpc>
              <a:defRPr/>
            </a:pPr>
            <a:r>
              <a:rPr lang="en-US" altLang="ko-KR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3. </a:t>
            </a:r>
            <a:r>
              <a:rPr lang="ko-KR" altLang="en-US" sz="1400" b="1" kern="0" dirty="0" err="1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과정신청</a:t>
            </a:r>
            <a:r>
              <a:rPr lang="ko-KR" altLang="en-US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 </a:t>
            </a:r>
            <a:r>
              <a:rPr lang="en-US" altLang="ko-KR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(</a:t>
            </a:r>
            <a:r>
              <a:rPr lang="ko-KR" altLang="en-US" sz="1400" b="1" kern="0" dirty="0" err="1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노인인권의</a:t>
            </a:r>
            <a:r>
              <a:rPr lang="ko-KR" altLang="en-US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 첫걸음</a:t>
            </a:r>
            <a:r>
              <a:rPr lang="en-US" altLang="ko-KR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-</a:t>
            </a:r>
            <a:r>
              <a:rPr lang="ko-KR" altLang="en-US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방문요양서비스편</a:t>
            </a:r>
            <a:r>
              <a:rPr lang="en-US" altLang="ko-KR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)</a:t>
            </a:r>
          </a:p>
          <a:p>
            <a:pPr>
              <a:lnSpc>
                <a:spcPct val="200000"/>
              </a:lnSpc>
              <a:defRPr/>
            </a:pPr>
            <a:r>
              <a:rPr lang="en-US" altLang="ko-KR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4. </a:t>
            </a:r>
            <a:r>
              <a:rPr lang="ko-KR" altLang="en-US" sz="14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학습하기 클릭</a:t>
            </a:r>
            <a:endParaRPr lang="en-US" altLang="ko-KR" sz="1400" b="1" kern="0" dirty="0">
              <a:solidFill>
                <a:schemeClr val="bg1"/>
              </a:solidFill>
              <a:latin typeface="Trebuchet MS" panose="020B0603020202020204"/>
              <a:ea typeface="HY그래픽M" panose="02030600000101010101" pitchFamily="18" charset="-127"/>
            </a:endParaRPr>
          </a:p>
          <a:p>
            <a:pPr algn="ctr">
              <a:lnSpc>
                <a:spcPct val="200000"/>
              </a:lnSpc>
              <a:defRPr/>
            </a:pPr>
            <a:r>
              <a:rPr lang="en-US" altLang="ko-KR" sz="16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(</a:t>
            </a:r>
            <a:r>
              <a:rPr lang="ko-KR" altLang="en-US" sz="1600" b="1" kern="0" dirty="0" err="1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근무시간외</a:t>
            </a:r>
            <a:r>
              <a:rPr lang="en-US" altLang="ko-KR" sz="16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, </a:t>
            </a:r>
            <a:r>
              <a:rPr lang="ko-KR" altLang="en-US" sz="16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태그전송시간 외 수강 필수</a:t>
            </a:r>
            <a:r>
              <a:rPr lang="en-US" altLang="ko-KR" sz="1600" b="1" kern="0" dirty="0">
                <a:solidFill>
                  <a:schemeClr val="bg1"/>
                </a:solidFill>
                <a:latin typeface="Trebuchet MS" panose="020B0603020202020204"/>
                <a:ea typeface="HY그래픽M" panose="0203060000010101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166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100012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b="1" noProof="0" dirty="0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공지  사항</a:t>
            </a:r>
            <a:endParaRPr kumimoji="0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pic>
        <p:nvPicPr>
          <p:cNvPr id="10259" name="Picture 2" descr="C:\Documents and Settings\edu\바탕 화면\환상적인 5월\파사모\클립아트, 배경사진\ctaa0138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071563"/>
            <a:ext cx="1071562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08636" y="1207234"/>
            <a:ext cx="2485177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000" b="1" err="1" smtClean="0"/>
              <a:t>노인인권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/>
              <a:t>미수료자</a:t>
            </a:r>
            <a:r>
              <a:rPr lang="ko-KR" altLang="en-US" sz="2000" b="1" dirty="0" smtClean="0"/>
              <a:t> </a:t>
            </a:r>
            <a:endParaRPr lang="ko-KR" alt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15236" y="2254662"/>
            <a:ext cx="141234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 smtClean="0"/>
              <a:t>임선희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이은미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김순주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유영미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err="1" smtClean="0"/>
              <a:t>임임순</a:t>
            </a:r>
            <a:endParaRPr lang="en-US" altLang="ko-KR" sz="20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382289" y="1207234"/>
            <a:ext cx="3245669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2021</a:t>
            </a:r>
            <a:r>
              <a:rPr lang="ko-KR" altLang="en-US" sz="2000" b="1" dirty="0" smtClean="0"/>
              <a:t>년 건강검진 </a:t>
            </a:r>
            <a:r>
              <a:rPr lang="ko-KR" altLang="en-US" sz="2000" b="1" dirty="0" err="1" smtClean="0"/>
              <a:t>미완료자</a:t>
            </a:r>
            <a:r>
              <a:rPr lang="ko-KR" altLang="en-US" sz="2000" b="1" dirty="0" smtClean="0"/>
              <a:t> </a:t>
            </a:r>
            <a:endParaRPr lang="ko-KR" alt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567879" y="2222116"/>
            <a:ext cx="14123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 smtClean="0"/>
              <a:t>윤미선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err="1" smtClean="0"/>
              <a:t>위희자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err="1" smtClean="0"/>
              <a:t>안금희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err="1" smtClean="0"/>
              <a:t>임선희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err="1" smtClean="0"/>
              <a:t>엄혜경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이은미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김정례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endParaRPr lang="en-US" altLang="ko-KR" sz="20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6980220" y="2222115"/>
            <a:ext cx="14123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/>
              <a:t>김정은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err="1" smtClean="0"/>
              <a:t>정미희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김미희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유영미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김경란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err="1" smtClean="0"/>
              <a:t>임임순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유경옥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endParaRPr lang="en-US" altLang="ko-KR" sz="2000" dirty="0" smtClean="0"/>
          </a:p>
        </p:txBody>
      </p:sp>
    </p:spTree>
    <p:extLst>
      <p:ext uri="{BB962C8B-B14F-4D97-AF65-F5344CB8AC3E}">
        <p14:creationId xmlns:p14="http://schemas.microsoft.com/office/powerpoint/2010/main" val="238859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100012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400" b="1" dirty="0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12</a:t>
            </a:r>
            <a:r>
              <a:rPr lang="ko-KR" altLang="en-US" sz="4400" b="1" dirty="0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월 </a:t>
            </a:r>
            <a:r>
              <a:rPr lang="ko-KR" altLang="en-US" sz="4400" b="1" dirty="0" err="1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라운딩</a:t>
            </a:r>
            <a:r>
              <a:rPr lang="ko-KR" altLang="en-US" sz="4400" b="1" dirty="0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  </a:t>
            </a:r>
            <a:r>
              <a:rPr lang="ko-KR" altLang="en-US" sz="4400" b="1" dirty="0" err="1" smtClean="0">
                <a:solidFill>
                  <a:schemeClr val="bg1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스캐쥴</a:t>
            </a:r>
            <a:endParaRPr kumimoji="0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138796" y="1369709"/>
            <a:ext cx="6154588" cy="1524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35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5513158" y="3908599"/>
            <a:ext cx="104516" cy="17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4290" tIns="17145" rIns="34290" bIns="17145" anchor="ctr"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�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?? ??"/>
                <a:cs typeface="?? ??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�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?? ??"/>
                <a:cs typeface="?? ??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�"/>
              <a:defRPr sz="1200">
                <a:solidFill>
                  <a:schemeClr val="tx1"/>
                </a:solidFill>
                <a:latin typeface="Calibri" panose="020F0502020204030204" pitchFamily="34" charset="0"/>
                <a:ea typeface="?? ??"/>
                <a:cs typeface="?? ??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�"/>
              <a:defRPr sz="1000">
                <a:solidFill>
                  <a:schemeClr val="tx1"/>
                </a:solidFill>
                <a:latin typeface="Calibri" panose="020F0502020204030204" pitchFamily="34" charset="0"/>
                <a:ea typeface="?? ??"/>
                <a:cs typeface="?? ??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�"/>
              <a:defRPr sz="1000">
                <a:solidFill>
                  <a:schemeClr val="tx1"/>
                </a:solidFill>
                <a:latin typeface="Calibri" panose="020F0502020204030204" pitchFamily="34" charset="0"/>
                <a:ea typeface="?? ??"/>
                <a:cs typeface="?? ??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�"/>
              <a:defRPr sz="1000">
                <a:solidFill>
                  <a:schemeClr val="tx1"/>
                </a:solidFill>
                <a:latin typeface="Calibri" panose="020F0502020204030204" pitchFamily="34" charset="0"/>
                <a:ea typeface="?? ??"/>
                <a:cs typeface="?? ??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�"/>
              <a:defRPr sz="1000">
                <a:solidFill>
                  <a:schemeClr val="tx1"/>
                </a:solidFill>
                <a:latin typeface="Calibri" panose="020F0502020204030204" pitchFamily="34" charset="0"/>
                <a:ea typeface="?? ??"/>
                <a:cs typeface="?? ??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�"/>
              <a:defRPr sz="1000">
                <a:solidFill>
                  <a:schemeClr val="tx1"/>
                </a:solidFill>
                <a:latin typeface="Calibri" panose="020F0502020204030204" pitchFamily="34" charset="0"/>
                <a:ea typeface="?? ??"/>
                <a:cs typeface="?? ??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�"/>
              <a:defRPr sz="1000">
                <a:solidFill>
                  <a:schemeClr val="tx1"/>
                </a:solidFill>
                <a:latin typeface="Calibri" panose="020F0502020204030204" pitchFamily="34" charset="0"/>
                <a:ea typeface="?? ??"/>
                <a:cs typeface="?? ??"/>
              </a:defRPr>
            </a:lvl9pPr>
          </a:lstStyle>
          <a:p>
            <a:pPr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ko-KR" altLang="ko-KR" sz="450">
                <a:solidFill>
                  <a:srgbClr val="000000"/>
                </a:solidFill>
                <a:latin typeface="함초롬바탕" panose="02030604000101010101" pitchFamily="18" charset="-127"/>
                <a:ea typeface="굴림" panose="020B0600000101010101" pitchFamily="50" charset="-127"/>
              </a:rPr>
              <a:t>  </a:t>
            </a:r>
            <a:endParaRPr lang="ko-KR" altLang="ko-KR" sz="600">
              <a:solidFill>
                <a:srgbClr val="000000"/>
              </a:solidFill>
              <a:latin typeface="Arial" panose="020B0604020202020204" pitchFamily="34" charset="0"/>
              <a:ea typeface="굴림" panose="020B0600000101010101" pitchFamily="50" charset="-127"/>
            </a:endParaRPr>
          </a:p>
          <a:p>
            <a:pPr algn="just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ko-KR" altLang="ko-KR" sz="450">
                <a:solidFill>
                  <a:srgbClr val="000000"/>
                </a:solidFill>
                <a:latin typeface="함초롬바탕" panose="02030604000101010101" pitchFamily="18" charset="-127"/>
                <a:ea typeface="굴림" panose="020B0600000101010101" pitchFamily="50" charset="-127"/>
              </a:rPr>
              <a:t> </a:t>
            </a:r>
            <a:endParaRPr lang="en-US" altLang="ko-KR" sz="675">
              <a:solidFill>
                <a:srgbClr val="000000"/>
              </a:solidFill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10" name="직사각형 3"/>
          <p:cNvSpPr>
            <a:spLocks noChangeArrowheads="1"/>
          </p:cNvSpPr>
          <p:nvPr/>
        </p:nvSpPr>
        <p:spPr bwMode="auto">
          <a:xfrm>
            <a:off x="2138796" y="1229753"/>
            <a:ext cx="6381750" cy="1546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en-US" altLang="ko-KR" sz="105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9</a:t>
            </a:r>
            <a:r>
              <a:rPr lang="ko-KR" altLang="en-US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일 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lang="ko-KR" altLang="en-US" sz="105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목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 </a:t>
            </a:r>
            <a:r>
              <a:rPr lang="en-US" altLang="ko-KR" sz="105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: </a:t>
            </a:r>
            <a:r>
              <a:rPr lang="ko-KR" altLang="en-US" sz="105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이순자어르신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(9:30)</a:t>
            </a:r>
            <a:r>
              <a:rPr lang="ko-KR" altLang="en-US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홍기복어르신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10:20)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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김관덕어르신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(14:30)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엄사용어르신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15:10)</a:t>
            </a: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en-US" altLang="ko-KR" sz="1050" b="1" dirty="0" smtClean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10</a:t>
            </a:r>
            <a:r>
              <a:rPr lang="ko-KR" altLang="en-US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일 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lang="ko-KR" altLang="en-US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금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 : </a:t>
            </a:r>
            <a:r>
              <a:rPr lang="ko-KR" altLang="en-US" sz="105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이석형어르신</a:t>
            </a:r>
            <a:r>
              <a:rPr lang="en-US" altLang="ko-KR" sz="105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(16</a:t>
            </a:r>
            <a:r>
              <a:rPr lang="ko-KR" altLang="en-US" sz="105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)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이석윤어르신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(17:10) 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설소연어르신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(18:30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en-US" altLang="ko-KR" sz="105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15</a:t>
            </a:r>
            <a:r>
              <a:rPr lang="ko-KR" altLang="en-US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일 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lang="ko-KR" altLang="en-US" sz="105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 </a:t>
            </a:r>
            <a:r>
              <a:rPr lang="en-US" altLang="ko-KR" sz="105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: 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이순복어르신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(9</a:t>
            </a:r>
            <a:r>
              <a:rPr lang="ko-KR" altLang="en-US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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김영이어르신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9:50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)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김기성어르신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(13:40)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김점석어르신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(14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            </a:t>
            </a:r>
            <a:r>
              <a:rPr lang="ko-KR" altLang="en-US" sz="1050" b="1" dirty="0" err="1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윤평진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(16:10)</a:t>
            </a: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16</a:t>
            </a:r>
            <a:r>
              <a:rPr lang="ko-KR" altLang="en-US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일 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lang="ko-KR" altLang="en-US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목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 </a:t>
            </a:r>
            <a:r>
              <a:rPr lang="en-US" altLang="ko-KR" sz="105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:  </a:t>
            </a:r>
            <a:r>
              <a:rPr lang="ko-KR" altLang="en-US" sz="105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김은중어르신</a:t>
            </a:r>
            <a:r>
              <a:rPr lang="en-US" altLang="ko-KR" sz="105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(10</a:t>
            </a:r>
            <a:r>
              <a:rPr lang="ko-KR" altLang="en-US" sz="105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lang="en-US" altLang="ko-KR" sz="105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)</a:t>
            </a:r>
            <a:r>
              <a:rPr lang="ko-KR" altLang="en-US" sz="105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김재수어르신</a:t>
            </a:r>
            <a:r>
              <a:rPr lang="en-US" altLang="ko-KR" sz="105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(11</a:t>
            </a:r>
            <a:r>
              <a:rPr lang="ko-KR" altLang="en-US" sz="105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lang="en-US" altLang="ko-KR" sz="105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)</a:t>
            </a:r>
            <a:r>
              <a:rPr lang="ko-KR" altLang="en-US" sz="105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석정녀어르신</a:t>
            </a:r>
            <a:r>
              <a:rPr lang="en-US" altLang="ko-KR" sz="105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(12</a:t>
            </a:r>
            <a:r>
              <a:rPr lang="ko-KR" altLang="en-US" sz="105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lang="en-US" altLang="ko-KR" sz="105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en-US" altLang="ko-KR" sz="105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152649" y="5287292"/>
            <a:ext cx="6165303" cy="485775"/>
          </a:xfrm>
          <a:prstGeom prst="rect">
            <a:avLst/>
          </a:prstGeom>
          <a:solidFill>
            <a:srgbClr val="CCFF99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050" b="1" kern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라운딩</a:t>
            </a:r>
            <a:r>
              <a:rPr kumimoji="1" lang="ko-KR" altLang="en-US" sz="105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일정 변경 시 개별로 선생님께 연락 드리고 </a:t>
            </a:r>
            <a:r>
              <a:rPr kumimoji="1" lang="en-US" altLang="ko-KR" sz="105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1~20</a:t>
            </a:r>
            <a:r>
              <a:rPr kumimoji="1" lang="ko-KR" altLang="en-US" sz="105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분 늦더라도 양해 부탁드리며</a:t>
            </a:r>
            <a:endParaRPr kumimoji="1" lang="en-US" altLang="ko-KR" sz="105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05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백신 접종 전 어르신은 꼭 </a:t>
            </a:r>
            <a:r>
              <a:rPr kumimoji="1" lang="ko-KR" altLang="en-US" sz="1050" b="1" kern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마스크착용</a:t>
            </a:r>
            <a:r>
              <a:rPr kumimoji="1" lang="ko-KR" altLang="en-US" sz="105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부탁드립니다</a:t>
            </a:r>
            <a:r>
              <a:rPr kumimoji="1" lang="en-US" altLang="ko-KR" sz="105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1" lang="ko-KR" altLang="en-US" sz="105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52649" y="3048440"/>
            <a:ext cx="6154588" cy="22388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35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직사각형 3"/>
          <p:cNvSpPr>
            <a:spLocks noChangeArrowheads="1"/>
          </p:cNvSpPr>
          <p:nvPr/>
        </p:nvSpPr>
        <p:spPr bwMode="auto">
          <a:xfrm>
            <a:off x="2152649" y="3086540"/>
            <a:ext cx="6574891" cy="235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8</a:t>
            </a:r>
            <a:r>
              <a:rPr lang="ko-KR" altLang="en-US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일 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lang="ko-KR" altLang="en-US" sz="105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 : 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송갑규어르신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(11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9</a:t>
            </a:r>
            <a:r>
              <a:rPr lang="ko-KR" altLang="en-US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일 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lang="ko-KR" altLang="en-US" sz="105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목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 : </a:t>
            </a:r>
            <a:r>
              <a:rPr lang="ko-KR" altLang="en-US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한용자어르신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(10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)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윤명중어르신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(10:20)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안광훈어르신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(11:10)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공화숙어르신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(12:30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           </a:t>
            </a:r>
            <a:r>
              <a:rPr lang="ko-KR" altLang="en-US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박정문어르신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(17</a:t>
            </a:r>
            <a:r>
              <a:rPr lang="ko-KR" altLang="en-US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en-US" altLang="ko-KR" sz="105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10</a:t>
            </a:r>
            <a:r>
              <a:rPr lang="ko-KR" altLang="en-US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일 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lang="ko-KR" altLang="en-US" sz="105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금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 : </a:t>
            </a:r>
            <a:r>
              <a:rPr lang="en-US" altLang="ko-KR" sz="105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105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국길례어르신</a:t>
            </a:r>
            <a:r>
              <a:rPr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(10</a:t>
            </a:r>
            <a:r>
              <a:rPr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lang="en-US" altLang="ko-KR" sz="105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)</a:t>
            </a:r>
            <a:r>
              <a:rPr lang="ko-KR" altLang="en-US" sz="1050" b="1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김춘지어르신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(10:50)</a:t>
            </a:r>
            <a:r>
              <a:rPr lang="ko-KR" altLang="en-US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유홍규어르신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(11:10)</a:t>
            </a:r>
            <a:r>
              <a:rPr lang="ko-KR" altLang="en-US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김정열어르신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(13</a:t>
            </a:r>
            <a:r>
              <a:rPr lang="ko-KR" altLang="en-US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           </a:t>
            </a:r>
            <a:r>
              <a:rPr lang="ko-KR" altLang="en-US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남유순어르신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18</a:t>
            </a:r>
            <a:r>
              <a:rPr lang="ko-KR" altLang="en-US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)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김정임어르신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(19</a:t>
            </a:r>
            <a:r>
              <a:rPr lang="ko-KR" altLang="en-US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  <a:endParaRPr lang="en-US" altLang="ko-KR" sz="105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ko-KR" sz="105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15</a:t>
            </a:r>
            <a:r>
              <a:rPr lang="ko-KR" altLang="en-US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일 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lang="ko-KR" altLang="en-US" sz="105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 </a:t>
            </a:r>
            <a:r>
              <a:rPr lang="en-US" altLang="ko-KR" sz="105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: 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박화자어르신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(9:40)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성면원어르신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(10:20)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최순희어르신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(11:20)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전남순어르신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(12:40) </a:t>
            </a: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              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이영자어르신 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(14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)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이기환어르신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(15</a:t>
            </a:r>
            <a:r>
              <a:rPr lang="ko-KR" altLang="en-US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 </a:t>
            </a: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23</a:t>
            </a:r>
            <a:r>
              <a:rPr lang="ko-KR" altLang="en-US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일 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lang="ko-KR" altLang="en-US" sz="105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목</a:t>
            </a:r>
            <a:r>
              <a:rPr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 : </a:t>
            </a:r>
            <a:r>
              <a:rPr lang="ko-KR" altLang="en-US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박영애어르신</a:t>
            </a:r>
            <a:endParaRPr lang="en-US" altLang="ko-KR" sz="105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28</a:t>
            </a:r>
            <a:r>
              <a:rPr kumimoji="0" lang="ko-KR" altLang="en-US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일 </a:t>
            </a:r>
            <a:r>
              <a:rPr kumimoji="0"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화</a:t>
            </a:r>
            <a:r>
              <a:rPr kumimoji="0" lang="en-US" altLang="ko-KR" sz="105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 </a:t>
            </a:r>
            <a:r>
              <a:rPr kumimoji="0" lang="en-US" altLang="ko-KR" sz="105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: </a:t>
            </a:r>
            <a:r>
              <a:rPr kumimoji="0" lang="ko-KR" altLang="en-US" sz="105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조영자어르신</a:t>
            </a:r>
            <a:r>
              <a:rPr kumimoji="0" lang="en-US" altLang="ko-KR" sz="105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(11:30)</a:t>
            </a:r>
            <a:r>
              <a:rPr kumimoji="0"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</a:t>
            </a:r>
            <a:r>
              <a:rPr kumimoji="0"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안광훈어르신</a:t>
            </a:r>
            <a:r>
              <a:rPr kumimoji="0"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(14:20)</a:t>
            </a:r>
            <a:r>
              <a:rPr kumimoji="0"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박정문어르신</a:t>
            </a:r>
            <a:r>
              <a:rPr kumimoji="0"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(15</a:t>
            </a:r>
            <a:r>
              <a:rPr kumimoji="0" lang="ko-KR" altLang="en-US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kumimoji="0" lang="en-US" altLang="ko-KR" sz="1050" b="1" dirty="0" smtClean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)</a:t>
            </a:r>
            <a:r>
              <a:rPr lang="ko-KR" altLang="en-US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공화숙어르신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16</a:t>
            </a:r>
            <a:r>
              <a:rPr lang="ko-KR" altLang="en-US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             </a:t>
            </a:r>
            <a:r>
              <a:rPr lang="ko-KR" altLang="en-US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이관효어르신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lang="en-US" altLang="ko-KR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16:20) </a:t>
            </a:r>
            <a:r>
              <a:rPr lang="ko-KR" altLang="en-US" sz="1050" b="1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윤명중어르신</a:t>
            </a:r>
            <a:r>
              <a:rPr lang="en-US" altLang="ko-KR" sz="105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(17:30)</a:t>
            </a: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en-US" altLang="ko-KR" sz="105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00822" y="1711099"/>
            <a:ext cx="1812309" cy="575936"/>
          </a:xfrm>
          <a:prstGeom prst="rect">
            <a:avLst/>
          </a:prstGeom>
          <a:solidFill>
            <a:srgbClr val="669900"/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b="1" kern="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라운딩</a:t>
            </a:r>
            <a:r>
              <a:rPr kumimoji="1" lang="ko-KR" altLang="en-US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en-US" altLang="ko-KR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kumimoji="1" lang="ko-KR" altLang="en-US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유은주 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200822" y="4006004"/>
            <a:ext cx="1812309" cy="575936"/>
          </a:xfrm>
          <a:prstGeom prst="rect">
            <a:avLst/>
          </a:prstGeom>
          <a:solidFill>
            <a:srgbClr val="669900"/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b="1" kern="0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라운딩</a:t>
            </a:r>
            <a:r>
              <a:rPr kumimoji="1" lang="ko-KR" altLang="en-US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en-US" altLang="ko-KR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kumimoji="1" lang="ko-KR" altLang="en-US" b="1" kern="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최호경 </a:t>
            </a:r>
          </a:p>
        </p:txBody>
      </p:sp>
    </p:spTree>
    <p:extLst>
      <p:ext uri="{BB962C8B-B14F-4D97-AF65-F5344CB8AC3E}">
        <p14:creationId xmlns:p14="http://schemas.microsoft.com/office/powerpoint/2010/main" val="423499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9" name="Picture 2" descr="C:\Documents and Settings\edu\바탕 화면\환상적인 5월\파사모\클립아트, 배경사진\ctaa0138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071563"/>
            <a:ext cx="1071562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/>
          <a:srcRect l="57586" t="25942" r="10287" b="20883"/>
          <a:stretch/>
        </p:blipFill>
        <p:spPr>
          <a:xfrm>
            <a:off x="333828" y="198210"/>
            <a:ext cx="8403772" cy="585424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91893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rcRect l="12295" t="20387" r="45761" b="26835"/>
          <a:stretch/>
        </p:blipFill>
        <p:spPr>
          <a:xfrm>
            <a:off x="696684" y="711198"/>
            <a:ext cx="7881259" cy="557557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45582489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추억">
  <a:themeElements>
    <a:clrScheme name="추억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추억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추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4.xml><?xml version="1.0" encoding="utf-8"?>
<a:theme xmlns:a="http://schemas.openxmlformats.org/drawingml/2006/main" name="1_추억">
  <a:themeElements>
    <a:clrScheme name="추억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추억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추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2177</TotalTime>
  <Words>607</Words>
  <Application>Microsoft Office PowerPoint</Application>
  <PresentationFormat>화면 슬라이드 쇼(4:3)</PresentationFormat>
  <Paragraphs>131</Paragraphs>
  <Slides>28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28</vt:i4>
      </vt:variant>
    </vt:vector>
  </HeadingPairs>
  <TitlesOfParts>
    <vt:vector size="44" baseType="lpstr">
      <vt:lpstr>?? ??</vt:lpstr>
      <vt:lpstr>HY그래픽M</vt:lpstr>
      <vt:lpstr>굴림</vt:lpstr>
      <vt:lpstr>맑은 고딕</vt:lpstr>
      <vt:lpstr>한컴바탕</vt:lpstr>
      <vt:lpstr>함초롬바탕</vt:lpstr>
      <vt:lpstr>휴먼편지체</vt:lpstr>
      <vt:lpstr>Arial</vt:lpstr>
      <vt:lpstr>Calibri</vt:lpstr>
      <vt:lpstr>Calibri Light</vt:lpstr>
      <vt:lpstr>Trebuchet MS</vt:lpstr>
      <vt:lpstr>Wingdings</vt:lpstr>
      <vt:lpstr>4_Office 테마</vt:lpstr>
      <vt:lpstr>7_Office 테마</vt:lpstr>
      <vt:lpstr>추억</vt:lpstr>
      <vt:lpstr>1_추억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choi</dc:creator>
  <cp:lastModifiedBy>Choi</cp:lastModifiedBy>
  <cp:revision>214</cp:revision>
  <cp:lastPrinted>2021-12-06T07:31:56Z</cp:lastPrinted>
  <dcterms:created xsi:type="dcterms:W3CDTF">2020-08-02T00:50:29Z</dcterms:created>
  <dcterms:modified xsi:type="dcterms:W3CDTF">2021-12-06T07:47:25Z</dcterms:modified>
</cp:coreProperties>
</file>