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257" r:id="rId2"/>
    <p:sldId id="276" r:id="rId3"/>
    <p:sldId id="277" r:id="rId4"/>
    <p:sldId id="278" r:id="rId5"/>
    <p:sldId id="279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307" r:id="rId24"/>
    <p:sldId id="272" r:id="rId25"/>
    <p:sldId id="300" r:id="rId26"/>
    <p:sldId id="301" r:id="rId27"/>
    <p:sldId id="309" r:id="rId28"/>
    <p:sldId id="303" r:id="rId29"/>
    <p:sldId id="274" r:id="rId30"/>
    <p:sldId id="310" r:id="rId31"/>
    <p:sldId id="311" r:id="rId32"/>
    <p:sldId id="308" r:id="rId33"/>
  </p:sldIdLst>
  <p:sldSz cx="9144000" cy="6858000" type="screen4x3"/>
  <p:notesSz cx="6858000" cy="9144000"/>
  <p:embeddedFontLst>
    <p:embeddedFont>
      <p:font typeface="맑은 고딕" pitchFamily="50" charset="-127"/>
      <p:regular r:id="rId35"/>
      <p:bold r:id="rId36"/>
    </p:embeddedFont>
    <p:embeddedFont>
      <p:font typeface="HY견고딕" pitchFamily="18" charset="-127"/>
      <p:regular r:id="rId37"/>
    </p:embeddedFont>
    <p:embeddedFont>
      <p:font typeface="Consolas" pitchFamily="49" charset="0"/>
      <p:regular r:id="rId38"/>
      <p:bold r:id="rId39"/>
      <p:italic r:id="rId40"/>
      <p:boldItalic r:id="rId41"/>
    </p:embeddedFont>
    <p:embeddedFont>
      <p:font typeface="Century Gothic" pitchFamily="34" charset="0"/>
      <p:regular r:id="rId42"/>
      <p:bold r:id="rId43"/>
      <p:italic r:id="rId44"/>
      <p:boldItalic r:id="rId4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9A00FF"/>
    <a:srgbClr val="00CC99"/>
    <a:srgbClr val="7F7F7F"/>
    <a:srgbClr val="FFE105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151" autoAdjust="0"/>
  </p:normalViewPr>
  <p:slideViewPr>
    <p:cSldViewPr showGuides="1">
      <p:cViewPr>
        <p:scale>
          <a:sx n="120" d="100"/>
          <a:sy n="120" d="100"/>
        </p:scale>
        <p:origin x="366" y="1920"/>
      </p:cViewPr>
      <p:guideLst>
        <p:guide orient="horz" pos="234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CBEBFC-07C4-443E-A10F-31701A354D4E}" type="doc">
      <dgm:prSet loTypeId="urn:microsoft.com/office/officeart/2005/8/layout/cycle2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31358419-4BCE-4EEC-9A01-EDD8583CAF8C}">
      <dgm:prSet/>
      <dgm:spPr/>
      <dgm:t>
        <a:bodyPr/>
        <a:lstStyle/>
        <a:p>
          <a:pPr rtl="0" latinLnBrk="1"/>
          <a:r>
            <a:rPr lang="ko-KR" altLang="en-US" b="0" dirty="0">
              <a:latin typeface="HY견고딕" pitchFamily="18" charset="-127"/>
              <a:ea typeface="HY견고딕" pitchFamily="18" charset="-127"/>
            </a:rPr>
            <a:t>반복성</a:t>
          </a:r>
          <a:r>
            <a:rPr lang="en-US" altLang="ko-KR" b="0" dirty="0">
              <a:latin typeface="HY견고딕" pitchFamily="18" charset="-127"/>
              <a:ea typeface="HY견고딕" pitchFamily="18" charset="-127"/>
            </a:rPr>
            <a:t>:  </a:t>
          </a:r>
          <a:r>
            <a:rPr lang="ko-KR" altLang="en-US" b="0" dirty="0">
              <a:latin typeface="HY견고딕" pitchFamily="18" charset="-127"/>
              <a:ea typeface="HY견고딕" pitchFamily="18" charset="-127"/>
            </a:rPr>
            <a:t>한번이 아닌 반복하여 발생함</a:t>
          </a:r>
          <a:endParaRPr lang="en-US" b="0" dirty="0">
            <a:latin typeface="HY견고딕" pitchFamily="18" charset="-127"/>
            <a:ea typeface="HY견고딕" pitchFamily="18" charset="-127"/>
          </a:endParaRPr>
        </a:p>
      </dgm:t>
    </dgm:pt>
    <dgm:pt modelId="{5E3633E8-366B-4C46-9020-25DBA2A40B94}" type="parTrans" cxnId="{46F56887-95DC-483F-8A3C-9FDAE0F54668}">
      <dgm:prSet/>
      <dgm:spPr/>
      <dgm:t>
        <a:bodyPr/>
        <a:lstStyle/>
        <a:p>
          <a:pPr latinLnBrk="1"/>
          <a:endParaRPr lang="ko-KR" altLang="en-US"/>
        </a:p>
      </dgm:t>
    </dgm:pt>
    <dgm:pt modelId="{B5A56756-300A-4E7E-9B96-D8B2815D80BA}" type="sibTrans" cxnId="{46F56887-95DC-483F-8A3C-9FDAE0F54668}">
      <dgm:prSet/>
      <dgm:spPr/>
      <dgm:t>
        <a:bodyPr/>
        <a:lstStyle/>
        <a:p>
          <a:pPr latinLnBrk="1"/>
          <a:endParaRPr lang="ko-KR" altLang="en-US"/>
        </a:p>
      </dgm:t>
    </dgm:pt>
    <dgm:pt modelId="{3536E7EC-C2ED-4BDF-8B5D-34CA21B012E5}">
      <dgm:prSet/>
      <dgm:spPr/>
      <dgm:t>
        <a:bodyPr/>
        <a:lstStyle/>
        <a:p>
          <a:pPr rtl="0" latinLnBrk="1"/>
          <a:r>
            <a:rPr lang="ko-KR" altLang="en-US" b="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복합성</a:t>
          </a:r>
          <a:r>
            <a:rPr lang="en-US" altLang="ko-KR" b="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:  </a:t>
          </a:r>
          <a:r>
            <a:rPr lang="ko-KR" altLang="en-US" b="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가족  내에서 복합적이고 상호적인 원인 존재</a:t>
          </a:r>
          <a:endParaRPr lang="en-US" b="0" dirty="0">
            <a:solidFill>
              <a:schemeClr val="tx1"/>
            </a:solidFill>
            <a:latin typeface="HY견고딕" pitchFamily="18" charset="-127"/>
            <a:ea typeface="HY견고딕" pitchFamily="18" charset="-127"/>
          </a:endParaRPr>
        </a:p>
      </dgm:t>
    </dgm:pt>
    <dgm:pt modelId="{F0A914C3-2B18-4D02-A471-B08255520F4D}" type="parTrans" cxnId="{9B2F4D66-1D5C-48D1-A965-72B7D1C10A87}">
      <dgm:prSet/>
      <dgm:spPr/>
      <dgm:t>
        <a:bodyPr/>
        <a:lstStyle/>
        <a:p>
          <a:pPr latinLnBrk="1"/>
          <a:endParaRPr lang="ko-KR" altLang="en-US"/>
        </a:p>
      </dgm:t>
    </dgm:pt>
    <dgm:pt modelId="{0B348614-B705-449F-B91F-4F3B5F8E3172}" type="sibTrans" cxnId="{9B2F4D66-1D5C-48D1-A965-72B7D1C10A87}">
      <dgm:prSet/>
      <dgm:spPr/>
      <dgm:t>
        <a:bodyPr/>
        <a:lstStyle/>
        <a:p>
          <a:pPr latinLnBrk="1"/>
          <a:endParaRPr lang="ko-KR" altLang="en-US"/>
        </a:p>
      </dgm:t>
    </dgm:pt>
    <dgm:pt modelId="{4D76A553-0F16-465A-9E77-E8D225E71DB4}">
      <dgm:prSet/>
      <dgm:spPr/>
      <dgm:t>
        <a:bodyPr/>
        <a:lstStyle/>
        <a:p>
          <a:pPr rtl="0" latinLnBrk="1"/>
          <a:r>
            <a:rPr lang="ko-KR" altLang="en-US" b="0" dirty="0">
              <a:latin typeface="HY견고딕" pitchFamily="18" charset="-127"/>
              <a:ea typeface="HY견고딕" pitchFamily="18" charset="-127"/>
            </a:rPr>
            <a:t>지속성</a:t>
          </a:r>
          <a:r>
            <a:rPr lang="en-US" altLang="ko-KR" b="0" dirty="0">
              <a:latin typeface="HY견고딕" pitchFamily="18" charset="-127"/>
              <a:ea typeface="HY견고딕" pitchFamily="18" charset="-127"/>
            </a:rPr>
            <a:t>: </a:t>
          </a:r>
          <a:r>
            <a:rPr lang="ko-KR" altLang="en-US" b="0" dirty="0" err="1">
              <a:latin typeface="HY견고딕" pitchFamily="18" charset="-127"/>
              <a:ea typeface="HY견고딕" pitchFamily="18" charset="-127"/>
            </a:rPr>
            <a:t>오랜기간</a:t>
          </a:r>
          <a:r>
            <a:rPr lang="ko-KR" altLang="en-US" b="0" dirty="0">
              <a:latin typeface="HY견고딕" pitchFamily="18" charset="-127"/>
              <a:ea typeface="HY견고딕" pitchFamily="18" charset="-127"/>
            </a:rPr>
            <a:t> 동안 노인학대 있어옴</a:t>
          </a:r>
          <a:r>
            <a:rPr lang="ko-KR" b="0" dirty="0">
              <a:latin typeface="HY견고딕" pitchFamily="18" charset="-127"/>
              <a:ea typeface="HY견고딕" pitchFamily="18" charset="-127"/>
            </a:rPr>
            <a:t> </a:t>
          </a:r>
        </a:p>
      </dgm:t>
    </dgm:pt>
    <dgm:pt modelId="{6F33DD03-8B18-41AD-AA01-6D1BB63CAD0E}" type="parTrans" cxnId="{D11CFF80-C47B-4608-BB4F-6984ED435E7C}">
      <dgm:prSet/>
      <dgm:spPr/>
      <dgm:t>
        <a:bodyPr/>
        <a:lstStyle/>
        <a:p>
          <a:pPr latinLnBrk="1"/>
          <a:endParaRPr lang="ko-KR" altLang="en-US"/>
        </a:p>
      </dgm:t>
    </dgm:pt>
    <dgm:pt modelId="{4EE58562-8B10-4B56-937F-D3EB6410ABEE}" type="sibTrans" cxnId="{D11CFF80-C47B-4608-BB4F-6984ED435E7C}">
      <dgm:prSet/>
      <dgm:spPr/>
      <dgm:t>
        <a:bodyPr/>
        <a:lstStyle/>
        <a:p>
          <a:pPr latinLnBrk="1"/>
          <a:endParaRPr lang="ko-KR" altLang="en-US"/>
        </a:p>
      </dgm:t>
    </dgm:pt>
    <dgm:pt modelId="{456A9F39-6C1A-4645-97E1-F54FFFD87A54}">
      <dgm:prSet/>
      <dgm:spPr/>
      <dgm:t>
        <a:bodyPr/>
        <a:lstStyle/>
        <a:p>
          <a:pPr latinLnBrk="1"/>
          <a:r>
            <a:rPr lang="ko-KR" altLang="en-US" b="0" dirty="0" err="1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은폐성</a:t>
          </a:r>
          <a:r>
            <a:rPr lang="en-US" altLang="ko-KR" b="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: </a:t>
          </a:r>
          <a:r>
            <a:rPr lang="ko-KR" altLang="en-US" b="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남에게 알리고 싶어하지 않음</a:t>
          </a:r>
        </a:p>
      </dgm:t>
    </dgm:pt>
    <dgm:pt modelId="{655DD8B6-365A-495D-9442-34E15B2F2F44}" type="parTrans" cxnId="{8FCC16CB-E19E-435B-A668-1BC242E39D53}">
      <dgm:prSet/>
      <dgm:spPr/>
      <dgm:t>
        <a:bodyPr/>
        <a:lstStyle/>
        <a:p>
          <a:pPr latinLnBrk="1"/>
          <a:endParaRPr lang="ko-KR" altLang="en-US"/>
        </a:p>
      </dgm:t>
    </dgm:pt>
    <dgm:pt modelId="{0D54C3F6-B58C-4043-93DE-C8A8B40C1285}" type="sibTrans" cxnId="{8FCC16CB-E19E-435B-A668-1BC242E39D53}">
      <dgm:prSet/>
      <dgm:spPr/>
      <dgm:t>
        <a:bodyPr/>
        <a:lstStyle/>
        <a:p>
          <a:pPr latinLnBrk="1"/>
          <a:endParaRPr lang="ko-KR" altLang="en-US"/>
        </a:p>
      </dgm:t>
    </dgm:pt>
    <dgm:pt modelId="{CF5A91BB-645A-4F00-A38E-1B9927AB83FF}" type="pres">
      <dgm:prSet presAssocID="{B2CBEBFC-07C4-443E-A10F-31701A354D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F699B16-6EDC-440F-8B1B-BCC1D7C8A293}" type="pres">
      <dgm:prSet presAssocID="{31358419-4BCE-4EEC-9A01-EDD8583CAF8C}" presName="node" presStyleLbl="node1" presStyleIdx="0" presStyleCnt="4" custScaleX="11590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058053D-FDE0-4ED3-AEC9-7C6C4C7B4DD8}" type="pres">
      <dgm:prSet presAssocID="{B5A56756-300A-4E7E-9B96-D8B2815D80BA}" presName="sibTrans" presStyleLbl="sibTrans2D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35BAC47F-D068-4D31-BB83-A6DD5ED26DAB}" type="pres">
      <dgm:prSet presAssocID="{B5A56756-300A-4E7E-9B96-D8B2815D80BA}" presName="connectorText" presStyleLbl="sibTrans2D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747344AF-6285-4897-9AEA-A705216FB46C}" type="pres">
      <dgm:prSet presAssocID="{3536E7EC-C2ED-4BDF-8B5D-34CA21B012E5}" presName="node" presStyleLbl="node1" presStyleIdx="1" presStyleCnt="4" custScaleX="11590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ADD7115-762A-4504-A9C6-6C38E696542F}" type="pres">
      <dgm:prSet presAssocID="{0B348614-B705-449F-B91F-4F3B5F8E3172}" presName="sibTrans" presStyleLbl="sibTrans2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325FC86B-03CC-4CE2-B0D4-B579EAA3CEE9}" type="pres">
      <dgm:prSet presAssocID="{0B348614-B705-449F-B91F-4F3B5F8E3172}" presName="connectorText" presStyleLbl="sibTrans2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567535FD-5F03-48AD-ADB8-E7B5A5D00A37}" type="pres">
      <dgm:prSet presAssocID="{456A9F39-6C1A-4645-97E1-F54FFFD87A54}" presName="node" presStyleLbl="node1" presStyleIdx="2" presStyleCnt="4" custScaleX="11590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90ACFF-F424-4933-8702-425877A51B40}" type="pres">
      <dgm:prSet presAssocID="{0D54C3F6-B58C-4043-93DE-C8A8B40C1285}" presName="sibTrans" presStyleLbl="sibTrans2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4E326AFB-26AD-4233-A829-340618262975}" type="pres">
      <dgm:prSet presAssocID="{0D54C3F6-B58C-4043-93DE-C8A8B40C1285}" presName="connectorText" presStyleLbl="sibTrans2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6E7E7E86-BCB5-4E10-BE07-4D066340BA06}" type="pres">
      <dgm:prSet presAssocID="{4D76A553-0F16-465A-9E77-E8D225E71DB4}" presName="node" presStyleLbl="node1" presStyleIdx="3" presStyleCnt="4" custScaleX="11590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3B3D52-E701-4220-837E-F0BB6ED9AD93}" type="pres">
      <dgm:prSet presAssocID="{4EE58562-8B10-4B56-937F-D3EB6410ABEE}" presName="sibTrans" presStyleLbl="sibTrans2D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25D25F34-6519-4F38-85EA-930C36D7AD69}" type="pres">
      <dgm:prSet presAssocID="{4EE58562-8B10-4B56-937F-D3EB6410ABEE}" presName="connectorText" presStyleLbl="sibTrans2D1" presStyleIdx="3" presStyleCnt="4"/>
      <dgm:spPr/>
      <dgm:t>
        <a:bodyPr/>
        <a:lstStyle/>
        <a:p>
          <a:pPr latinLnBrk="1"/>
          <a:endParaRPr lang="ko-KR" altLang="en-US"/>
        </a:p>
      </dgm:t>
    </dgm:pt>
  </dgm:ptLst>
  <dgm:cxnLst>
    <dgm:cxn modelId="{46F56887-95DC-483F-8A3C-9FDAE0F54668}" srcId="{B2CBEBFC-07C4-443E-A10F-31701A354D4E}" destId="{31358419-4BCE-4EEC-9A01-EDD8583CAF8C}" srcOrd="0" destOrd="0" parTransId="{5E3633E8-366B-4C46-9020-25DBA2A40B94}" sibTransId="{B5A56756-300A-4E7E-9B96-D8B2815D80BA}"/>
    <dgm:cxn modelId="{8FCC16CB-E19E-435B-A668-1BC242E39D53}" srcId="{B2CBEBFC-07C4-443E-A10F-31701A354D4E}" destId="{456A9F39-6C1A-4645-97E1-F54FFFD87A54}" srcOrd="2" destOrd="0" parTransId="{655DD8B6-365A-495D-9442-34E15B2F2F44}" sibTransId="{0D54C3F6-B58C-4043-93DE-C8A8B40C1285}"/>
    <dgm:cxn modelId="{374D8A9E-2376-4B48-AC03-9C599F81CBA7}" type="presOf" srcId="{0B348614-B705-449F-B91F-4F3B5F8E3172}" destId="{EADD7115-762A-4504-A9C6-6C38E696542F}" srcOrd="0" destOrd="0" presId="urn:microsoft.com/office/officeart/2005/8/layout/cycle2"/>
    <dgm:cxn modelId="{75C792E5-0229-47EC-A89C-5FCB632FB6FC}" type="presOf" srcId="{31358419-4BCE-4EEC-9A01-EDD8583CAF8C}" destId="{7F699B16-6EDC-440F-8B1B-BCC1D7C8A293}" srcOrd="0" destOrd="0" presId="urn:microsoft.com/office/officeart/2005/8/layout/cycle2"/>
    <dgm:cxn modelId="{674D4313-578F-40B4-8A11-90CE3DBD4E72}" type="presOf" srcId="{B5A56756-300A-4E7E-9B96-D8B2815D80BA}" destId="{35BAC47F-D068-4D31-BB83-A6DD5ED26DAB}" srcOrd="1" destOrd="0" presId="urn:microsoft.com/office/officeart/2005/8/layout/cycle2"/>
    <dgm:cxn modelId="{9B2F4D66-1D5C-48D1-A965-72B7D1C10A87}" srcId="{B2CBEBFC-07C4-443E-A10F-31701A354D4E}" destId="{3536E7EC-C2ED-4BDF-8B5D-34CA21B012E5}" srcOrd="1" destOrd="0" parTransId="{F0A914C3-2B18-4D02-A471-B08255520F4D}" sibTransId="{0B348614-B705-449F-B91F-4F3B5F8E3172}"/>
    <dgm:cxn modelId="{BBB3AE70-194E-4DAD-8D17-C135418352CE}" type="presOf" srcId="{3536E7EC-C2ED-4BDF-8B5D-34CA21B012E5}" destId="{747344AF-6285-4897-9AEA-A705216FB46C}" srcOrd="0" destOrd="0" presId="urn:microsoft.com/office/officeart/2005/8/layout/cycle2"/>
    <dgm:cxn modelId="{68E37EC0-E06B-44B9-B18B-0B8248A5D25F}" type="presOf" srcId="{4D76A553-0F16-465A-9E77-E8D225E71DB4}" destId="{6E7E7E86-BCB5-4E10-BE07-4D066340BA06}" srcOrd="0" destOrd="0" presId="urn:microsoft.com/office/officeart/2005/8/layout/cycle2"/>
    <dgm:cxn modelId="{3A1136B2-9204-46F3-85A4-E1713EFD077C}" type="presOf" srcId="{4EE58562-8B10-4B56-937F-D3EB6410ABEE}" destId="{25D25F34-6519-4F38-85EA-930C36D7AD69}" srcOrd="1" destOrd="0" presId="urn:microsoft.com/office/officeart/2005/8/layout/cycle2"/>
    <dgm:cxn modelId="{88DD155D-4D53-48A1-872F-1BB933724755}" type="presOf" srcId="{4EE58562-8B10-4B56-937F-D3EB6410ABEE}" destId="{A23B3D52-E701-4220-837E-F0BB6ED9AD93}" srcOrd="0" destOrd="0" presId="urn:microsoft.com/office/officeart/2005/8/layout/cycle2"/>
    <dgm:cxn modelId="{E703132D-A0F2-4CE6-939D-85F77F464346}" type="presOf" srcId="{B2CBEBFC-07C4-443E-A10F-31701A354D4E}" destId="{CF5A91BB-645A-4F00-A38E-1B9927AB83FF}" srcOrd="0" destOrd="0" presId="urn:microsoft.com/office/officeart/2005/8/layout/cycle2"/>
    <dgm:cxn modelId="{CEBD384F-E91B-4340-9D12-D0EC34CD27C6}" type="presOf" srcId="{0D54C3F6-B58C-4043-93DE-C8A8B40C1285}" destId="{4E326AFB-26AD-4233-A829-340618262975}" srcOrd="1" destOrd="0" presId="urn:microsoft.com/office/officeart/2005/8/layout/cycle2"/>
    <dgm:cxn modelId="{D2108ECA-6C13-4CD2-8703-7DFEC473A27A}" type="presOf" srcId="{0D54C3F6-B58C-4043-93DE-C8A8B40C1285}" destId="{5890ACFF-F424-4933-8702-425877A51B40}" srcOrd="0" destOrd="0" presId="urn:microsoft.com/office/officeart/2005/8/layout/cycle2"/>
    <dgm:cxn modelId="{941732E8-BB5F-44C4-8708-0F34885DFFD8}" type="presOf" srcId="{B5A56756-300A-4E7E-9B96-D8B2815D80BA}" destId="{1058053D-FDE0-4ED3-AEC9-7C6C4C7B4DD8}" srcOrd="0" destOrd="0" presId="urn:microsoft.com/office/officeart/2005/8/layout/cycle2"/>
    <dgm:cxn modelId="{800F1ABA-246B-4505-93A8-4CA65CACD6EA}" type="presOf" srcId="{0B348614-B705-449F-B91F-4F3B5F8E3172}" destId="{325FC86B-03CC-4CE2-B0D4-B579EAA3CEE9}" srcOrd="1" destOrd="0" presId="urn:microsoft.com/office/officeart/2005/8/layout/cycle2"/>
    <dgm:cxn modelId="{7A8E1AC1-AFA4-4D25-AB5F-CEF9320AB9EC}" type="presOf" srcId="{456A9F39-6C1A-4645-97E1-F54FFFD87A54}" destId="{567535FD-5F03-48AD-ADB8-E7B5A5D00A37}" srcOrd="0" destOrd="0" presId="urn:microsoft.com/office/officeart/2005/8/layout/cycle2"/>
    <dgm:cxn modelId="{D11CFF80-C47B-4608-BB4F-6984ED435E7C}" srcId="{B2CBEBFC-07C4-443E-A10F-31701A354D4E}" destId="{4D76A553-0F16-465A-9E77-E8D225E71DB4}" srcOrd="3" destOrd="0" parTransId="{6F33DD03-8B18-41AD-AA01-6D1BB63CAD0E}" sibTransId="{4EE58562-8B10-4B56-937F-D3EB6410ABEE}"/>
    <dgm:cxn modelId="{1EF459DA-092E-4BB9-B874-823CE402A491}" type="presParOf" srcId="{CF5A91BB-645A-4F00-A38E-1B9927AB83FF}" destId="{7F699B16-6EDC-440F-8B1B-BCC1D7C8A293}" srcOrd="0" destOrd="0" presId="urn:microsoft.com/office/officeart/2005/8/layout/cycle2"/>
    <dgm:cxn modelId="{3635321C-4958-4DA7-8E50-31361558402E}" type="presParOf" srcId="{CF5A91BB-645A-4F00-A38E-1B9927AB83FF}" destId="{1058053D-FDE0-4ED3-AEC9-7C6C4C7B4DD8}" srcOrd="1" destOrd="0" presId="urn:microsoft.com/office/officeart/2005/8/layout/cycle2"/>
    <dgm:cxn modelId="{B249B1D5-F945-4E74-AC50-461AB683AFE2}" type="presParOf" srcId="{1058053D-FDE0-4ED3-AEC9-7C6C4C7B4DD8}" destId="{35BAC47F-D068-4D31-BB83-A6DD5ED26DAB}" srcOrd="0" destOrd="0" presId="urn:microsoft.com/office/officeart/2005/8/layout/cycle2"/>
    <dgm:cxn modelId="{A87ACB6C-26BE-45FA-BC54-5F1E28414BED}" type="presParOf" srcId="{CF5A91BB-645A-4F00-A38E-1B9927AB83FF}" destId="{747344AF-6285-4897-9AEA-A705216FB46C}" srcOrd="2" destOrd="0" presId="urn:microsoft.com/office/officeart/2005/8/layout/cycle2"/>
    <dgm:cxn modelId="{A4801D76-0437-413E-ACE8-BE477573E551}" type="presParOf" srcId="{CF5A91BB-645A-4F00-A38E-1B9927AB83FF}" destId="{EADD7115-762A-4504-A9C6-6C38E696542F}" srcOrd="3" destOrd="0" presId="urn:microsoft.com/office/officeart/2005/8/layout/cycle2"/>
    <dgm:cxn modelId="{D039CEC7-26DB-4D2A-9B58-8574B750F26F}" type="presParOf" srcId="{EADD7115-762A-4504-A9C6-6C38E696542F}" destId="{325FC86B-03CC-4CE2-B0D4-B579EAA3CEE9}" srcOrd="0" destOrd="0" presId="urn:microsoft.com/office/officeart/2005/8/layout/cycle2"/>
    <dgm:cxn modelId="{82D6F736-1603-44C2-BB9E-5C8AA6E01CD3}" type="presParOf" srcId="{CF5A91BB-645A-4F00-A38E-1B9927AB83FF}" destId="{567535FD-5F03-48AD-ADB8-E7B5A5D00A37}" srcOrd="4" destOrd="0" presId="urn:microsoft.com/office/officeart/2005/8/layout/cycle2"/>
    <dgm:cxn modelId="{6F30430E-5214-44BD-820D-B2DD120A05BC}" type="presParOf" srcId="{CF5A91BB-645A-4F00-A38E-1B9927AB83FF}" destId="{5890ACFF-F424-4933-8702-425877A51B40}" srcOrd="5" destOrd="0" presId="urn:microsoft.com/office/officeart/2005/8/layout/cycle2"/>
    <dgm:cxn modelId="{016853EA-5483-48F8-BB40-1F815998F46C}" type="presParOf" srcId="{5890ACFF-F424-4933-8702-425877A51B40}" destId="{4E326AFB-26AD-4233-A829-340618262975}" srcOrd="0" destOrd="0" presId="urn:microsoft.com/office/officeart/2005/8/layout/cycle2"/>
    <dgm:cxn modelId="{C129517A-1C04-456F-B5B4-46C981D6BEE4}" type="presParOf" srcId="{CF5A91BB-645A-4F00-A38E-1B9927AB83FF}" destId="{6E7E7E86-BCB5-4E10-BE07-4D066340BA06}" srcOrd="6" destOrd="0" presId="urn:microsoft.com/office/officeart/2005/8/layout/cycle2"/>
    <dgm:cxn modelId="{3F90A398-2D08-4AD2-A4EF-79E04D8DE4BF}" type="presParOf" srcId="{CF5A91BB-645A-4F00-A38E-1B9927AB83FF}" destId="{A23B3D52-E701-4220-837E-F0BB6ED9AD93}" srcOrd="7" destOrd="0" presId="urn:microsoft.com/office/officeart/2005/8/layout/cycle2"/>
    <dgm:cxn modelId="{1F1C6587-2054-4E26-872C-679F17C7630B}" type="presParOf" srcId="{A23B3D52-E701-4220-837E-F0BB6ED9AD93}" destId="{25D25F34-6519-4F38-85EA-930C36D7AD6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0F1FEA-1F73-46F0-926F-F042F31AD75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7F9F16A-DB8A-474E-B52E-2676061017DF}">
      <dgm:prSet phldrT="[텍스트]" custT="1"/>
      <dgm:spPr/>
      <dgm:t>
        <a:bodyPr/>
        <a:lstStyle/>
        <a:p>
          <a:pPr algn="l" latinLnBrk="1"/>
          <a:r>
            <a:rPr lang="ko-KR" altLang="en-US" sz="1800" b="0" dirty="0">
              <a:latin typeface="HY견고딕" pitchFamily="18" charset="-127"/>
              <a:ea typeface="HY견고딕" pitchFamily="18" charset="-127"/>
            </a:rPr>
            <a:t>신체상해를 입히는 행위</a:t>
          </a:r>
        </a:p>
      </dgm:t>
    </dgm:pt>
    <dgm:pt modelId="{FAE65001-3CD1-4CA8-B9CB-351038FA0E67}" type="parTrans" cxnId="{6C76467E-9547-415A-AF90-55F8326EB3F2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E96AE0D9-481F-4329-9255-BD9D3AA445E3}" type="sibTrans" cxnId="{6C76467E-9547-415A-AF90-55F8326EB3F2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81D0CE69-E223-4889-9BEB-08D2305F69FE}">
      <dgm:prSet phldrT="[텍스트]" custT="1"/>
      <dgm:spPr/>
      <dgm:t>
        <a:bodyPr/>
        <a:lstStyle/>
        <a:p>
          <a:pPr latinLnBrk="1"/>
          <a:r>
            <a:rPr lang="en-US" altLang="ko-KR" sz="1600" b="0" dirty="0">
              <a:latin typeface="HY견고딕" pitchFamily="18" charset="-127"/>
              <a:ea typeface="HY견고딕" pitchFamily="18" charset="-127"/>
            </a:rPr>
            <a:t>7</a:t>
          </a:r>
          <a:r>
            <a:rPr lang="ko-KR" altLang="en-US" sz="1600" b="0" dirty="0">
              <a:latin typeface="HY견고딕" pitchFamily="18" charset="-127"/>
              <a:ea typeface="HY견고딕" pitchFamily="18" charset="-127"/>
            </a:rPr>
            <a:t>년 이하의 징역 </a:t>
          </a:r>
        </a:p>
      </dgm:t>
    </dgm:pt>
    <dgm:pt modelId="{7E0CC093-B820-4C85-B1FF-D47691757AF0}" type="parTrans" cxnId="{1AFD7168-3BF9-43DD-9A83-3292F1705A2D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C06F9EA5-6A0F-43DA-AA74-575F90EBBF51}" type="sibTrans" cxnId="{1AFD7168-3BF9-43DD-9A83-3292F1705A2D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26AB0625-3102-420E-8037-0C095B36357A}">
      <dgm:prSet phldrT="[텍스트]" custT="1"/>
      <dgm:spPr/>
      <dgm:t>
        <a:bodyPr/>
        <a:lstStyle/>
        <a:p>
          <a:pPr algn="l" latinLnBrk="1"/>
          <a:r>
            <a:rPr lang="en-US" altLang="ko-KR" sz="1200" b="0" dirty="0">
              <a:latin typeface="HY견고딕" pitchFamily="18" charset="-127"/>
              <a:ea typeface="HY견고딕" pitchFamily="18" charset="-127"/>
            </a:rPr>
            <a:t>-</a:t>
          </a:r>
          <a:r>
            <a:rPr lang="ko-KR" altLang="en-US" sz="1200" b="0" dirty="0">
              <a:latin typeface="HY견고딕" pitchFamily="18" charset="-127"/>
              <a:ea typeface="HY견고딕" pitchFamily="18" charset="-127"/>
            </a:rPr>
            <a:t>신체에 폭행을 가하는 행위</a:t>
          </a:r>
          <a:endParaRPr lang="en-US" altLang="ko-KR" sz="1200" b="0" dirty="0">
            <a:latin typeface="HY견고딕" pitchFamily="18" charset="-127"/>
            <a:ea typeface="HY견고딕" pitchFamily="18" charset="-127"/>
          </a:endParaRPr>
        </a:p>
        <a:p>
          <a:pPr algn="l" latinLnBrk="1"/>
          <a:r>
            <a:rPr lang="en-US" altLang="ko-KR" sz="1200" b="0" dirty="0">
              <a:latin typeface="HY견고딕" pitchFamily="18" charset="-127"/>
              <a:ea typeface="HY견고딕" pitchFamily="18" charset="-127"/>
            </a:rPr>
            <a:t>-</a:t>
          </a:r>
          <a:r>
            <a:rPr lang="ko-KR" altLang="en-US" sz="1200" b="0" dirty="0">
              <a:latin typeface="HY견고딕" pitchFamily="18" charset="-127"/>
              <a:ea typeface="HY견고딕" pitchFamily="18" charset="-127"/>
            </a:rPr>
            <a:t>성적 수치심을 주는 성폭행 성희롱 등의 행위</a:t>
          </a:r>
          <a:endParaRPr lang="en-US" altLang="ko-KR" sz="1200" b="0" dirty="0">
            <a:latin typeface="HY견고딕" pitchFamily="18" charset="-127"/>
            <a:ea typeface="HY견고딕" pitchFamily="18" charset="-127"/>
          </a:endParaRPr>
        </a:p>
        <a:p>
          <a:pPr algn="l" latinLnBrk="1"/>
          <a:r>
            <a:rPr lang="en-US" altLang="ko-KR" sz="1200" b="0" dirty="0">
              <a:latin typeface="HY견고딕" pitchFamily="18" charset="-127"/>
              <a:ea typeface="HY견고딕" pitchFamily="18" charset="-127"/>
            </a:rPr>
            <a:t>-</a:t>
          </a:r>
          <a:r>
            <a:rPr lang="ko-KR" altLang="en-US" sz="1200" b="0" dirty="0">
              <a:latin typeface="HY견고딕" pitchFamily="18" charset="-127"/>
              <a:ea typeface="HY견고딕" pitchFamily="18" charset="-127"/>
            </a:rPr>
            <a:t>유기</a:t>
          </a:r>
          <a:r>
            <a:rPr lang="en-US" altLang="ko-KR" sz="1200" b="0" dirty="0">
              <a:latin typeface="HY견고딕" pitchFamily="18" charset="-127"/>
              <a:ea typeface="HY견고딕" pitchFamily="18" charset="-127"/>
            </a:rPr>
            <a:t>, </a:t>
          </a:r>
          <a:r>
            <a:rPr lang="ko-KR" altLang="en-US" sz="1200" b="0" dirty="0">
              <a:latin typeface="HY견고딕" pitchFamily="18" charset="-127"/>
              <a:ea typeface="HY견고딕" pitchFamily="18" charset="-127"/>
            </a:rPr>
            <a:t>의식주 포함 기본적 보호</a:t>
          </a:r>
          <a:r>
            <a:rPr lang="en-US" altLang="ko-KR" sz="1200" b="0" dirty="0">
              <a:latin typeface="HY견고딕" pitchFamily="18" charset="-127"/>
              <a:ea typeface="HY견고딕" pitchFamily="18" charset="-127"/>
            </a:rPr>
            <a:t>, </a:t>
          </a:r>
          <a:r>
            <a:rPr lang="ko-KR" altLang="en-US" sz="1200" b="0" dirty="0">
              <a:latin typeface="HY견고딕" pitchFamily="18" charset="-127"/>
              <a:ea typeface="HY견고딕" pitchFamily="18" charset="-127"/>
            </a:rPr>
            <a:t>치료를 소홀히 하는 방임 행위</a:t>
          </a:r>
          <a:endParaRPr lang="en-US" altLang="ko-KR" sz="1200" b="0" dirty="0">
            <a:latin typeface="HY견고딕" pitchFamily="18" charset="-127"/>
            <a:ea typeface="HY견고딕" pitchFamily="18" charset="-127"/>
          </a:endParaRPr>
        </a:p>
      </dgm:t>
    </dgm:pt>
    <dgm:pt modelId="{E2259EAD-0A69-429A-9E1B-268566600064}" type="parTrans" cxnId="{E5D24A2F-B47C-4ABF-AD9C-E72CEB4C35C8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BA8279AB-66B7-4442-80BB-4561C9C4E497}" type="sibTrans" cxnId="{E5D24A2F-B47C-4ABF-AD9C-E72CEB4C35C8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24897300-3176-49FC-8332-45AB422FD381}">
      <dgm:prSet phldrT="[텍스트]" custT="1"/>
      <dgm:spPr/>
      <dgm:t>
        <a:bodyPr/>
        <a:lstStyle/>
        <a:p>
          <a:pPr latinLnBrk="1"/>
          <a:r>
            <a:rPr lang="en-US" altLang="ko-KR" sz="1600" b="0" dirty="0">
              <a:latin typeface="HY견고딕" pitchFamily="18" charset="-127"/>
              <a:ea typeface="HY견고딕" pitchFamily="18" charset="-127"/>
            </a:rPr>
            <a:t>5</a:t>
          </a:r>
          <a:r>
            <a:rPr lang="ko-KR" altLang="en-US" sz="1600" b="0" dirty="0">
              <a:latin typeface="HY견고딕" pitchFamily="18" charset="-127"/>
              <a:ea typeface="HY견고딕" pitchFamily="18" charset="-127"/>
            </a:rPr>
            <a:t>년 이하의 징역</a:t>
          </a:r>
        </a:p>
      </dgm:t>
    </dgm:pt>
    <dgm:pt modelId="{F5513128-65E1-4AF0-88BA-67B5C12BC888}" type="parTrans" cxnId="{EDAB43B3-3C44-4187-B0CB-68893EC1A1B6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4AC8FDA3-90D0-445B-9C20-5F1E6A3D6909}" type="sibTrans" cxnId="{EDAB43B3-3C44-4187-B0CB-68893EC1A1B6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CE60C0C5-2C6A-4B7A-A4B8-7922952979AE}">
      <dgm:prSet phldrT="[텍스트]" custT="1"/>
      <dgm:spPr/>
      <dgm:t>
        <a:bodyPr/>
        <a:lstStyle/>
        <a:p>
          <a:pPr algn="l" latinLnBrk="1"/>
          <a:r>
            <a:rPr lang="ko-KR" altLang="en-US" sz="1400" b="0" dirty="0">
              <a:latin typeface="HY견고딕" pitchFamily="18" charset="-127"/>
              <a:ea typeface="HY견고딕" pitchFamily="18" charset="-127"/>
            </a:rPr>
            <a:t>노인을 위하여 증여</a:t>
          </a:r>
          <a:r>
            <a:rPr lang="en-US" altLang="ko-KR" sz="1400" b="0" dirty="0">
              <a:latin typeface="HY견고딕" pitchFamily="18" charset="-127"/>
              <a:ea typeface="HY견고딕" pitchFamily="18" charset="-127"/>
            </a:rPr>
            <a:t>, </a:t>
          </a:r>
          <a:r>
            <a:rPr lang="ko-KR" altLang="en-US" sz="1400" b="0" dirty="0">
              <a:latin typeface="HY견고딕" pitchFamily="18" charset="-127"/>
              <a:ea typeface="HY견고딕" pitchFamily="18" charset="-127"/>
            </a:rPr>
            <a:t>급여된 금품을 목적 외의 용도에 사용하는 행위</a:t>
          </a:r>
        </a:p>
      </dgm:t>
    </dgm:pt>
    <dgm:pt modelId="{825B1245-343D-4EC0-86AD-77DD0768E114}" type="parTrans" cxnId="{CEE43BEE-59B7-4BA3-A4BA-7CB239465DC3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C9C7A088-CC04-453B-B4E7-3E5E7222FD0C}" type="sibTrans" cxnId="{CEE43BEE-59B7-4BA3-A4BA-7CB239465DC3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1ACC1CD8-D994-4B08-A32D-849777E742B6}">
      <dgm:prSet phldrT="[텍스트]" custT="1"/>
      <dgm:spPr/>
      <dgm:t>
        <a:bodyPr/>
        <a:lstStyle/>
        <a:p>
          <a:pPr latinLnBrk="1"/>
          <a:r>
            <a:rPr lang="en-US" altLang="ko-KR" sz="1600" b="0" dirty="0">
              <a:latin typeface="HY견고딕" pitchFamily="18" charset="-127"/>
              <a:ea typeface="HY견고딕" pitchFamily="18" charset="-127"/>
            </a:rPr>
            <a:t>3</a:t>
          </a:r>
          <a:r>
            <a:rPr lang="ko-KR" altLang="en-US" sz="1600" b="0" dirty="0">
              <a:latin typeface="HY견고딕" pitchFamily="18" charset="-127"/>
              <a:ea typeface="HY견고딕" pitchFamily="18" charset="-127"/>
            </a:rPr>
            <a:t>년 이하의 징역</a:t>
          </a:r>
        </a:p>
      </dgm:t>
    </dgm:pt>
    <dgm:pt modelId="{1924D918-C0EF-4853-B300-FFAC3E4D6286}" type="parTrans" cxnId="{AE86079E-E8AA-4AB6-BE67-85A28A4AA8C3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F3185839-3127-4B82-AB0A-76962C9CAEEB}" type="sibTrans" cxnId="{AE86079E-E8AA-4AB6-BE67-85A28A4AA8C3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21ABED2D-2861-4B1B-8BEF-896A64ECC66D}">
      <dgm:prSet phldrT="[텍스트]" custT="1"/>
      <dgm:spPr/>
      <dgm:t>
        <a:bodyPr/>
        <a:lstStyle/>
        <a:p>
          <a:pPr latinLnBrk="1"/>
          <a:r>
            <a:rPr lang="ko-KR" altLang="en-US" sz="1600" b="0" dirty="0">
              <a:latin typeface="HY견고딕" pitchFamily="18" charset="-127"/>
              <a:ea typeface="HY견고딕" pitchFamily="18" charset="-127"/>
            </a:rPr>
            <a:t>또는 </a:t>
          </a:r>
          <a:r>
            <a:rPr lang="en-US" altLang="ko-KR" sz="1600" b="0" dirty="0">
              <a:latin typeface="HY견고딕" pitchFamily="18" charset="-127"/>
              <a:ea typeface="HY견고딕" pitchFamily="18" charset="-127"/>
            </a:rPr>
            <a:t>2</a:t>
          </a:r>
          <a:r>
            <a:rPr lang="ko-KR" altLang="en-US" sz="1600" b="0" dirty="0" err="1">
              <a:latin typeface="HY견고딕" pitchFamily="18" charset="-127"/>
              <a:ea typeface="HY견고딕" pitchFamily="18" charset="-127"/>
            </a:rPr>
            <a:t>천만원</a:t>
          </a:r>
          <a:r>
            <a:rPr lang="ko-KR" altLang="en-US" sz="1600" b="0" dirty="0">
              <a:latin typeface="HY견고딕" pitchFamily="18" charset="-127"/>
              <a:ea typeface="HY견고딕" pitchFamily="18" charset="-127"/>
            </a:rPr>
            <a:t> 이하의 벌금</a:t>
          </a:r>
        </a:p>
      </dgm:t>
    </dgm:pt>
    <dgm:pt modelId="{B649C46F-E5A7-49A1-B415-B8131E6F18BD}" type="parTrans" cxnId="{78AC529A-DF87-4987-9D41-A59E13E26139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C4836CC5-B6E4-44BA-8744-D349944CFB80}" type="sibTrans" cxnId="{78AC529A-DF87-4987-9D41-A59E13E26139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AF4CDD16-FF4C-4040-B28C-C6F48B3AD277}">
      <dgm:prSet custT="1"/>
      <dgm:spPr/>
      <dgm:t>
        <a:bodyPr/>
        <a:lstStyle/>
        <a:p>
          <a:pPr algn="l" latinLnBrk="1"/>
          <a:r>
            <a:rPr lang="ko-KR" altLang="en-US" sz="1400" b="0" dirty="0">
              <a:latin typeface="HY견고딕" pitchFamily="18" charset="-127"/>
              <a:ea typeface="HY견고딕" pitchFamily="18" charset="-127"/>
            </a:rPr>
            <a:t>신고인 신분보호 및 신원노출 금지의무 위반자</a:t>
          </a:r>
        </a:p>
      </dgm:t>
    </dgm:pt>
    <dgm:pt modelId="{EFFBA1DA-ADD4-4360-900E-06242AC1A9AB}" type="parTrans" cxnId="{2B289FD3-1214-45B4-8ECD-BB0DF5FA407F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2F952C83-0C3C-4022-8DFD-9763F9268A60}" type="sibTrans" cxnId="{2B289FD3-1214-45B4-8ECD-BB0DF5FA407F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403412D4-E14B-4653-B348-ADB1DF6F0A89}">
      <dgm:prSet phldrT="[텍스트]" custT="1"/>
      <dgm:spPr/>
      <dgm:t>
        <a:bodyPr/>
        <a:lstStyle/>
        <a:p>
          <a:pPr latinLnBrk="1"/>
          <a:r>
            <a:rPr lang="ko-KR" altLang="en-US" sz="1600" b="0" dirty="0">
              <a:latin typeface="HY견고딕" pitchFamily="18" charset="-127"/>
              <a:ea typeface="HY견고딕" pitchFamily="18" charset="-127"/>
            </a:rPr>
            <a:t>또는 </a:t>
          </a:r>
          <a:r>
            <a:rPr lang="en-US" altLang="ko-KR" sz="1600" b="0" dirty="0">
              <a:latin typeface="HY견고딕" pitchFamily="18" charset="-127"/>
              <a:ea typeface="HY견고딕" pitchFamily="18" charset="-127"/>
            </a:rPr>
            <a:t>1</a:t>
          </a:r>
          <a:r>
            <a:rPr lang="ko-KR" altLang="en-US" sz="1600" b="0" dirty="0">
              <a:latin typeface="HY견고딕" pitchFamily="18" charset="-127"/>
              <a:ea typeface="HY견고딕" pitchFamily="18" charset="-127"/>
            </a:rPr>
            <a:t>천</a:t>
          </a:r>
          <a:r>
            <a:rPr lang="en-US" altLang="ko-KR" sz="1600" b="0" dirty="0">
              <a:latin typeface="HY견고딕" pitchFamily="18" charset="-127"/>
              <a:ea typeface="HY견고딕" pitchFamily="18" charset="-127"/>
            </a:rPr>
            <a:t>5</a:t>
          </a:r>
          <a:r>
            <a:rPr lang="ko-KR" altLang="en-US" sz="1600" b="0" dirty="0" err="1">
              <a:latin typeface="HY견고딕" pitchFamily="18" charset="-127"/>
              <a:ea typeface="HY견고딕" pitchFamily="18" charset="-127"/>
            </a:rPr>
            <a:t>백만원</a:t>
          </a:r>
          <a:r>
            <a:rPr lang="ko-KR" altLang="en-US" sz="1600" b="0" dirty="0">
              <a:latin typeface="HY견고딕" pitchFamily="18" charset="-127"/>
              <a:ea typeface="HY견고딕" pitchFamily="18" charset="-127"/>
            </a:rPr>
            <a:t> 이하의 벌금</a:t>
          </a:r>
        </a:p>
      </dgm:t>
    </dgm:pt>
    <dgm:pt modelId="{9DBF0A7F-CF1D-45FB-9AB4-727A3D3BD58E}" type="parTrans" cxnId="{40F63E85-BA9D-4E8F-A6E0-AEDFAA8535B8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B8CDF11D-D51C-479E-A3F2-981BE9A13B29}" type="sibTrans" cxnId="{40F63E85-BA9D-4E8F-A6E0-AEDFAA8535B8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E2CDF221-5AC3-4EA1-A8FE-C925A4DD70DA}">
      <dgm:prSet phldrT="[텍스트]" custT="1"/>
      <dgm:spPr/>
      <dgm:t>
        <a:bodyPr/>
        <a:lstStyle/>
        <a:p>
          <a:pPr latinLnBrk="1"/>
          <a:r>
            <a:rPr lang="ko-KR" altLang="en-US" sz="1600" b="0" dirty="0">
              <a:latin typeface="HY견고딕" pitchFamily="18" charset="-127"/>
              <a:ea typeface="HY견고딕" pitchFamily="18" charset="-127"/>
            </a:rPr>
            <a:t>또는 </a:t>
          </a:r>
          <a:r>
            <a:rPr lang="en-US" altLang="ko-KR" sz="1600" b="0" dirty="0">
              <a:latin typeface="HY견고딕" pitchFamily="18" charset="-127"/>
              <a:ea typeface="HY견고딕" pitchFamily="18" charset="-127"/>
            </a:rPr>
            <a:t>1</a:t>
          </a:r>
          <a:r>
            <a:rPr lang="ko-KR" altLang="en-US" sz="1600" b="0" dirty="0" err="1">
              <a:latin typeface="HY견고딕" pitchFamily="18" charset="-127"/>
              <a:ea typeface="HY견고딕" pitchFamily="18" charset="-127"/>
            </a:rPr>
            <a:t>천만원</a:t>
          </a:r>
          <a:r>
            <a:rPr lang="ko-KR" altLang="en-US" sz="1600" b="0" dirty="0">
              <a:latin typeface="HY견고딕" pitchFamily="18" charset="-127"/>
              <a:ea typeface="HY견고딕" pitchFamily="18" charset="-127"/>
            </a:rPr>
            <a:t> 이하의 벌금</a:t>
          </a:r>
        </a:p>
      </dgm:t>
    </dgm:pt>
    <dgm:pt modelId="{3E0812C7-B226-4E6F-B24E-903FC65EA6CF}" type="parTrans" cxnId="{46BC9FCC-CADD-4891-AEB0-D18CE730F4D7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745D93E7-399E-4363-9AFA-AC8343A4ED5C}" type="sibTrans" cxnId="{46BC9FCC-CADD-4891-AEB0-D18CE730F4D7}">
      <dgm:prSet/>
      <dgm:spPr/>
      <dgm:t>
        <a:bodyPr/>
        <a:lstStyle/>
        <a:p>
          <a:pPr latinLnBrk="1"/>
          <a:endParaRPr lang="ko-KR" altLang="en-US" sz="1400" b="0">
            <a:latin typeface="HY견고딕" pitchFamily="18" charset="-127"/>
            <a:ea typeface="HY견고딕" pitchFamily="18" charset="-127"/>
          </a:endParaRPr>
        </a:p>
      </dgm:t>
    </dgm:pt>
    <dgm:pt modelId="{0016F7E7-1690-4AF4-89A4-1B13D0270CBB}" type="pres">
      <dgm:prSet presAssocID="{060F1FEA-1F73-46F0-926F-F042F31AD75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B71028E-0373-4CFA-9BDB-6683724ABAEB}" type="pres">
      <dgm:prSet presAssocID="{E7F9F16A-DB8A-474E-B52E-2676061017DF}" presName="linNode" presStyleCnt="0"/>
      <dgm:spPr/>
    </dgm:pt>
    <dgm:pt modelId="{A2B1712D-3945-494D-8E51-CE4F8E615493}" type="pres">
      <dgm:prSet presAssocID="{E7F9F16A-DB8A-474E-B52E-2676061017DF}" presName="parentText" presStyleLbl="node1" presStyleIdx="0" presStyleCnt="4" custScaleX="172456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5381247-0B6F-4362-B218-EBDFB0238476}" type="pres">
      <dgm:prSet presAssocID="{E7F9F16A-DB8A-474E-B52E-2676061017DF}" presName="descendantText" presStyleLbl="alignAccFollowNode1" presStyleIdx="0" presStyleCnt="3" custScaleX="7521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73BE01B-EEF8-4466-B4C5-FC46F90E934E}" type="pres">
      <dgm:prSet presAssocID="{E96AE0D9-481F-4329-9255-BD9D3AA445E3}" presName="sp" presStyleCnt="0"/>
      <dgm:spPr/>
    </dgm:pt>
    <dgm:pt modelId="{9A96CB30-4A65-4EFE-8E1E-AE6E859ECA09}" type="pres">
      <dgm:prSet presAssocID="{26AB0625-3102-420E-8037-0C095B36357A}" presName="linNode" presStyleCnt="0"/>
      <dgm:spPr/>
    </dgm:pt>
    <dgm:pt modelId="{C0D8CDF1-9563-48AB-9DF3-A9FEB198012A}" type="pres">
      <dgm:prSet presAssocID="{26AB0625-3102-420E-8037-0C095B36357A}" presName="parentText" presStyleLbl="node1" presStyleIdx="1" presStyleCnt="4" custScaleX="139840" custScaleY="117916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2CAD686-CD98-4E7B-9EE5-01301E15CAA6}" type="pres">
      <dgm:prSet presAssocID="{26AB0625-3102-420E-8037-0C095B36357A}" presName="descendantText" presStyleLbl="alignAccFollowNode1" presStyleIdx="1" presStyleCnt="3" custScaleX="8309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2792BBD-67DC-4E35-9786-96E3D62BBFF7}" type="pres">
      <dgm:prSet presAssocID="{BA8279AB-66B7-4442-80BB-4561C9C4E497}" presName="sp" presStyleCnt="0"/>
      <dgm:spPr/>
    </dgm:pt>
    <dgm:pt modelId="{353AA1DA-0937-4503-B456-02C3E88F549F}" type="pres">
      <dgm:prSet presAssocID="{CE60C0C5-2C6A-4B7A-A4B8-7922952979AE}" presName="linNode" presStyleCnt="0"/>
      <dgm:spPr/>
    </dgm:pt>
    <dgm:pt modelId="{FFDFA2D8-AA51-4D20-B4DD-A29B6CA058FA}" type="pres">
      <dgm:prSet presAssocID="{CE60C0C5-2C6A-4B7A-A4B8-7922952979AE}" presName="parentText" presStyleLbl="node1" presStyleIdx="2" presStyleCnt="4" custScaleX="170970" custLinFactNeighborX="-1597" custLinFactNeighborY="400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8F694A0-82A1-4BFA-96C2-31C4DF12700B}" type="pres">
      <dgm:prSet presAssocID="{CE60C0C5-2C6A-4B7A-A4B8-7922952979AE}" presName="descendantText" presStyleLbl="alignAccFollowNode1" presStyleIdx="2" presStyleCnt="3" custScaleX="101980" custLinFactNeighborX="0" custLinFactNeighborY="479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903A2FB-4622-4737-BCDC-67079C5CA6B7}" type="pres">
      <dgm:prSet presAssocID="{C9C7A088-CC04-453B-B4E7-3E5E7222FD0C}" presName="sp" presStyleCnt="0"/>
      <dgm:spPr/>
    </dgm:pt>
    <dgm:pt modelId="{F0E5BE39-E528-48BF-AA8B-B87285E22A89}" type="pres">
      <dgm:prSet presAssocID="{AF4CDD16-FF4C-4040-B28C-C6F48B3AD277}" presName="linNode" presStyleCnt="0"/>
      <dgm:spPr/>
    </dgm:pt>
    <dgm:pt modelId="{5D5D4C82-C7D3-464C-BC58-5930A7571EF0}" type="pres">
      <dgm:prSet presAssocID="{AF4CDD16-FF4C-4040-B28C-C6F48B3AD277}" presName="parentText" presStyleLbl="node1" presStyleIdx="3" presStyleCnt="4" custScaleX="81197" custScaleY="8961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7779AB5-EF16-41AC-932B-EEB080F4C851}" type="presOf" srcId="{060F1FEA-1F73-46F0-926F-F042F31AD75A}" destId="{0016F7E7-1690-4AF4-89A4-1B13D0270CBB}" srcOrd="0" destOrd="0" presId="urn:microsoft.com/office/officeart/2005/8/layout/vList5"/>
    <dgm:cxn modelId="{40F63E85-BA9D-4E8F-A6E0-AEDFAA8535B8}" srcId="{26AB0625-3102-420E-8037-0C095B36357A}" destId="{403412D4-E14B-4653-B348-ADB1DF6F0A89}" srcOrd="1" destOrd="0" parTransId="{9DBF0A7F-CF1D-45FB-9AB4-727A3D3BD58E}" sibTransId="{B8CDF11D-D51C-479E-A3F2-981BE9A13B29}"/>
    <dgm:cxn modelId="{2B289FD3-1214-45B4-8ECD-BB0DF5FA407F}" srcId="{060F1FEA-1F73-46F0-926F-F042F31AD75A}" destId="{AF4CDD16-FF4C-4040-B28C-C6F48B3AD277}" srcOrd="3" destOrd="0" parTransId="{EFFBA1DA-ADD4-4360-900E-06242AC1A9AB}" sibTransId="{2F952C83-0C3C-4022-8DFD-9763F9268A60}"/>
    <dgm:cxn modelId="{9ABBC679-D49C-4997-B335-3CE6544C1E78}" type="presOf" srcId="{E7F9F16A-DB8A-474E-B52E-2676061017DF}" destId="{A2B1712D-3945-494D-8E51-CE4F8E615493}" srcOrd="0" destOrd="0" presId="urn:microsoft.com/office/officeart/2005/8/layout/vList5"/>
    <dgm:cxn modelId="{CC245A34-13C3-4FEB-A8F9-12EC0F7DBF9B}" type="presOf" srcId="{24897300-3176-49FC-8332-45AB422FD381}" destId="{F2CAD686-CD98-4E7B-9EE5-01301E15CAA6}" srcOrd="0" destOrd="0" presId="urn:microsoft.com/office/officeart/2005/8/layout/vList5"/>
    <dgm:cxn modelId="{78AC529A-DF87-4987-9D41-A59E13E26139}" srcId="{E7F9F16A-DB8A-474E-B52E-2676061017DF}" destId="{21ABED2D-2861-4B1B-8BEF-896A64ECC66D}" srcOrd="1" destOrd="0" parTransId="{B649C46F-E5A7-49A1-B415-B8131E6F18BD}" sibTransId="{C4836CC5-B6E4-44BA-8744-D349944CFB80}"/>
    <dgm:cxn modelId="{AE86079E-E8AA-4AB6-BE67-85A28A4AA8C3}" srcId="{CE60C0C5-2C6A-4B7A-A4B8-7922952979AE}" destId="{1ACC1CD8-D994-4B08-A32D-849777E742B6}" srcOrd="0" destOrd="0" parTransId="{1924D918-C0EF-4853-B300-FFAC3E4D6286}" sibTransId="{F3185839-3127-4B82-AB0A-76962C9CAEEB}"/>
    <dgm:cxn modelId="{80CA1697-3C4C-4645-9709-98FDB637F77C}" type="presOf" srcId="{26AB0625-3102-420E-8037-0C095B36357A}" destId="{C0D8CDF1-9563-48AB-9DF3-A9FEB198012A}" srcOrd="0" destOrd="0" presId="urn:microsoft.com/office/officeart/2005/8/layout/vList5"/>
    <dgm:cxn modelId="{5E5F3D00-9E88-4FAF-81AF-2CBD90BC81D0}" type="presOf" srcId="{CE60C0C5-2C6A-4B7A-A4B8-7922952979AE}" destId="{FFDFA2D8-AA51-4D20-B4DD-A29B6CA058FA}" srcOrd="0" destOrd="0" presId="urn:microsoft.com/office/officeart/2005/8/layout/vList5"/>
    <dgm:cxn modelId="{6C76467E-9547-415A-AF90-55F8326EB3F2}" srcId="{060F1FEA-1F73-46F0-926F-F042F31AD75A}" destId="{E7F9F16A-DB8A-474E-B52E-2676061017DF}" srcOrd="0" destOrd="0" parTransId="{FAE65001-3CD1-4CA8-B9CB-351038FA0E67}" sibTransId="{E96AE0D9-481F-4329-9255-BD9D3AA445E3}"/>
    <dgm:cxn modelId="{E5D24A2F-B47C-4ABF-AD9C-E72CEB4C35C8}" srcId="{060F1FEA-1F73-46F0-926F-F042F31AD75A}" destId="{26AB0625-3102-420E-8037-0C095B36357A}" srcOrd="1" destOrd="0" parTransId="{E2259EAD-0A69-429A-9E1B-268566600064}" sibTransId="{BA8279AB-66B7-4442-80BB-4561C9C4E497}"/>
    <dgm:cxn modelId="{ADDB1189-F3AA-478D-AC29-BA243E001570}" type="presOf" srcId="{81D0CE69-E223-4889-9BEB-08D2305F69FE}" destId="{D5381247-0B6F-4362-B218-EBDFB0238476}" srcOrd="0" destOrd="0" presId="urn:microsoft.com/office/officeart/2005/8/layout/vList5"/>
    <dgm:cxn modelId="{CEE43BEE-59B7-4BA3-A4BA-7CB239465DC3}" srcId="{060F1FEA-1F73-46F0-926F-F042F31AD75A}" destId="{CE60C0C5-2C6A-4B7A-A4B8-7922952979AE}" srcOrd="2" destOrd="0" parTransId="{825B1245-343D-4EC0-86AD-77DD0768E114}" sibTransId="{C9C7A088-CC04-453B-B4E7-3E5E7222FD0C}"/>
    <dgm:cxn modelId="{2415DAF0-27D0-41B0-B333-1FA3152BC93C}" type="presOf" srcId="{E2CDF221-5AC3-4EA1-A8FE-C925A4DD70DA}" destId="{48F694A0-82A1-4BFA-96C2-31C4DF12700B}" srcOrd="0" destOrd="1" presId="urn:microsoft.com/office/officeart/2005/8/layout/vList5"/>
    <dgm:cxn modelId="{12243761-5B5C-4E60-820C-76DA6B402D0A}" type="presOf" srcId="{AF4CDD16-FF4C-4040-B28C-C6F48B3AD277}" destId="{5D5D4C82-C7D3-464C-BC58-5930A7571EF0}" srcOrd="0" destOrd="0" presId="urn:microsoft.com/office/officeart/2005/8/layout/vList5"/>
    <dgm:cxn modelId="{16809883-3104-4A2F-BADA-B06097E10BD0}" type="presOf" srcId="{403412D4-E14B-4653-B348-ADB1DF6F0A89}" destId="{F2CAD686-CD98-4E7B-9EE5-01301E15CAA6}" srcOrd="0" destOrd="1" presId="urn:microsoft.com/office/officeart/2005/8/layout/vList5"/>
    <dgm:cxn modelId="{46BC9FCC-CADD-4891-AEB0-D18CE730F4D7}" srcId="{CE60C0C5-2C6A-4B7A-A4B8-7922952979AE}" destId="{E2CDF221-5AC3-4EA1-A8FE-C925A4DD70DA}" srcOrd="1" destOrd="0" parTransId="{3E0812C7-B226-4E6F-B24E-903FC65EA6CF}" sibTransId="{745D93E7-399E-4363-9AFA-AC8343A4ED5C}"/>
    <dgm:cxn modelId="{EDAB43B3-3C44-4187-B0CB-68893EC1A1B6}" srcId="{26AB0625-3102-420E-8037-0C095B36357A}" destId="{24897300-3176-49FC-8332-45AB422FD381}" srcOrd="0" destOrd="0" parTransId="{F5513128-65E1-4AF0-88BA-67B5C12BC888}" sibTransId="{4AC8FDA3-90D0-445B-9C20-5F1E6A3D6909}"/>
    <dgm:cxn modelId="{1AFD7168-3BF9-43DD-9A83-3292F1705A2D}" srcId="{E7F9F16A-DB8A-474E-B52E-2676061017DF}" destId="{81D0CE69-E223-4889-9BEB-08D2305F69FE}" srcOrd="0" destOrd="0" parTransId="{7E0CC093-B820-4C85-B1FF-D47691757AF0}" sibTransId="{C06F9EA5-6A0F-43DA-AA74-575F90EBBF51}"/>
    <dgm:cxn modelId="{5D46D59B-F652-45CE-84BA-7922EC27DEC8}" type="presOf" srcId="{21ABED2D-2861-4B1B-8BEF-896A64ECC66D}" destId="{D5381247-0B6F-4362-B218-EBDFB0238476}" srcOrd="0" destOrd="1" presId="urn:microsoft.com/office/officeart/2005/8/layout/vList5"/>
    <dgm:cxn modelId="{44EABA6A-17E0-47E7-829E-4B25909B8FDB}" type="presOf" srcId="{1ACC1CD8-D994-4B08-A32D-849777E742B6}" destId="{48F694A0-82A1-4BFA-96C2-31C4DF12700B}" srcOrd="0" destOrd="0" presId="urn:microsoft.com/office/officeart/2005/8/layout/vList5"/>
    <dgm:cxn modelId="{666F2656-EB51-4A3D-9ECA-D2A9ED8F903D}" type="presParOf" srcId="{0016F7E7-1690-4AF4-89A4-1B13D0270CBB}" destId="{AB71028E-0373-4CFA-9BDB-6683724ABAEB}" srcOrd="0" destOrd="0" presId="urn:microsoft.com/office/officeart/2005/8/layout/vList5"/>
    <dgm:cxn modelId="{2396B903-1C65-40C7-9079-657190683AC3}" type="presParOf" srcId="{AB71028E-0373-4CFA-9BDB-6683724ABAEB}" destId="{A2B1712D-3945-494D-8E51-CE4F8E615493}" srcOrd="0" destOrd="0" presId="urn:microsoft.com/office/officeart/2005/8/layout/vList5"/>
    <dgm:cxn modelId="{FB915467-C3C1-4598-A4D5-92BFADA861BE}" type="presParOf" srcId="{AB71028E-0373-4CFA-9BDB-6683724ABAEB}" destId="{D5381247-0B6F-4362-B218-EBDFB0238476}" srcOrd="1" destOrd="0" presId="urn:microsoft.com/office/officeart/2005/8/layout/vList5"/>
    <dgm:cxn modelId="{4E585799-1E09-4CAF-8802-B51A154EF8F3}" type="presParOf" srcId="{0016F7E7-1690-4AF4-89A4-1B13D0270CBB}" destId="{B73BE01B-EEF8-4466-B4C5-FC46F90E934E}" srcOrd="1" destOrd="0" presId="urn:microsoft.com/office/officeart/2005/8/layout/vList5"/>
    <dgm:cxn modelId="{5DCE4D97-E435-4A8F-AD3F-167F5E00B63F}" type="presParOf" srcId="{0016F7E7-1690-4AF4-89A4-1B13D0270CBB}" destId="{9A96CB30-4A65-4EFE-8E1E-AE6E859ECA09}" srcOrd="2" destOrd="0" presId="urn:microsoft.com/office/officeart/2005/8/layout/vList5"/>
    <dgm:cxn modelId="{F5E94EDC-BA69-42B9-AEFE-C4AF03319180}" type="presParOf" srcId="{9A96CB30-4A65-4EFE-8E1E-AE6E859ECA09}" destId="{C0D8CDF1-9563-48AB-9DF3-A9FEB198012A}" srcOrd="0" destOrd="0" presId="urn:microsoft.com/office/officeart/2005/8/layout/vList5"/>
    <dgm:cxn modelId="{441759B9-534B-4DDB-9C90-2293C4770B47}" type="presParOf" srcId="{9A96CB30-4A65-4EFE-8E1E-AE6E859ECA09}" destId="{F2CAD686-CD98-4E7B-9EE5-01301E15CAA6}" srcOrd="1" destOrd="0" presId="urn:microsoft.com/office/officeart/2005/8/layout/vList5"/>
    <dgm:cxn modelId="{786656FA-C5B4-4657-9480-FDE4804852D3}" type="presParOf" srcId="{0016F7E7-1690-4AF4-89A4-1B13D0270CBB}" destId="{B2792BBD-67DC-4E35-9786-96E3D62BBFF7}" srcOrd="3" destOrd="0" presId="urn:microsoft.com/office/officeart/2005/8/layout/vList5"/>
    <dgm:cxn modelId="{D9D0DF11-FB23-47C8-AE75-334E000C0A46}" type="presParOf" srcId="{0016F7E7-1690-4AF4-89A4-1B13D0270CBB}" destId="{353AA1DA-0937-4503-B456-02C3E88F549F}" srcOrd="4" destOrd="0" presId="urn:microsoft.com/office/officeart/2005/8/layout/vList5"/>
    <dgm:cxn modelId="{1B5BAFBE-3D81-4ED1-ADF1-2C299E4F9ABA}" type="presParOf" srcId="{353AA1DA-0937-4503-B456-02C3E88F549F}" destId="{FFDFA2D8-AA51-4D20-B4DD-A29B6CA058FA}" srcOrd="0" destOrd="0" presId="urn:microsoft.com/office/officeart/2005/8/layout/vList5"/>
    <dgm:cxn modelId="{A07DE8B0-840D-4EF1-AC49-6665C029AC28}" type="presParOf" srcId="{353AA1DA-0937-4503-B456-02C3E88F549F}" destId="{48F694A0-82A1-4BFA-96C2-31C4DF12700B}" srcOrd="1" destOrd="0" presId="urn:microsoft.com/office/officeart/2005/8/layout/vList5"/>
    <dgm:cxn modelId="{356E652B-186F-45D1-8A9C-CED3870C52B1}" type="presParOf" srcId="{0016F7E7-1690-4AF4-89A4-1B13D0270CBB}" destId="{D903A2FB-4622-4737-BCDC-67079C5CA6B7}" srcOrd="5" destOrd="0" presId="urn:microsoft.com/office/officeart/2005/8/layout/vList5"/>
    <dgm:cxn modelId="{58E6F899-D004-437D-B2A7-00AB6F962D6E}" type="presParOf" srcId="{0016F7E7-1690-4AF4-89A4-1B13D0270CBB}" destId="{F0E5BE39-E528-48BF-AA8B-B87285E22A89}" srcOrd="6" destOrd="0" presId="urn:microsoft.com/office/officeart/2005/8/layout/vList5"/>
    <dgm:cxn modelId="{B5604B72-0309-4908-8C01-A75E4B619699}" type="presParOf" srcId="{F0E5BE39-E528-48BF-AA8B-B87285E22A89}" destId="{5D5D4C82-C7D3-464C-BC58-5930A7571EF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99B16-6EDC-440F-8B1B-BCC1D7C8A293}">
      <dsp:nvSpPr>
        <dsp:cNvPr id="0" name=""/>
        <dsp:cNvSpPr/>
      </dsp:nvSpPr>
      <dsp:spPr>
        <a:xfrm>
          <a:off x="3429025" y="1474"/>
          <a:ext cx="1828780" cy="157788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b="0" kern="1200" dirty="0">
              <a:latin typeface="HY견고딕" pitchFamily="18" charset="-127"/>
              <a:ea typeface="HY견고딕" pitchFamily="18" charset="-127"/>
            </a:rPr>
            <a:t>반복성</a:t>
          </a:r>
          <a:r>
            <a:rPr lang="en-US" altLang="ko-KR" sz="1500" b="0" kern="1200" dirty="0">
              <a:latin typeface="HY견고딕" pitchFamily="18" charset="-127"/>
              <a:ea typeface="HY견고딕" pitchFamily="18" charset="-127"/>
            </a:rPr>
            <a:t>:  </a:t>
          </a:r>
          <a:r>
            <a:rPr lang="ko-KR" altLang="en-US" sz="1500" b="0" kern="1200" dirty="0">
              <a:latin typeface="HY견고딕" pitchFamily="18" charset="-127"/>
              <a:ea typeface="HY견고딕" pitchFamily="18" charset="-127"/>
            </a:rPr>
            <a:t>한번이 아닌 반복하여 발생함</a:t>
          </a:r>
          <a:endParaRPr lang="en-US" sz="1500" b="0" kern="1200" dirty="0">
            <a:latin typeface="HY견고딕" pitchFamily="18" charset="-127"/>
            <a:ea typeface="HY견고딕" pitchFamily="18" charset="-127"/>
          </a:endParaRPr>
        </a:p>
      </dsp:txBody>
      <dsp:txXfrm>
        <a:off x="3696844" y="232549"/>
        <a:ext cx="1293142" cy="1115731"/>
      </dsp:txXfrm>
    </dsp:sp>
    <dsp:sp modelId="{1058053D-FDE0-4ED3-AEC9-7C6C4C7B4DD8}">
      <dsp:nvSpPr>
        <dsp:cNvPr id="0" name=""/>
        <dsp:cNvSpPr/>
      </dsp:nvSpPr>
      <dsp:spPr>
        <a:xfrm rot="2700000">
          <a:off x="4993609" y="1354052"/>
          <a:ext cx="359421" cy="5325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200" kern="1200"/>
        </a:p>
      </dsp:txBody>
      <dsp:txXfrm>
        <a:off x="5009400" y="1422437"/>
        <a:ext cx="251595" cy="319520"/>
      </dsp:txXfrm>
    </dsp:sp>
    <dsp:sp modelId="{747344AF-6285-4897-9AEA-A705216FB46C}">
      <dsp:nvSpPr>
        <dsp:cNvPr id="0" name=""/>
        <dsp:cNvSpPr/>
      </dsp:nvSpPr>
      <dsp:spPr>
        <a:xfrm>
          <a:off x="5103220" y="1675670"/>
          <a:ext cx="1828780" cy="1577881"/>
        </a:xfrm>
        <a:prstGeom prst="ellipse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b="0" kern="12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복합성</a:t>
          </a:r>
          <a:r>
            <a:rPr lang="en-US" altLang="ko-KR" sz="1500" b="0" kern="12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:  </a:t>
          </a:r>
          <a:r>
            <a:rPr lang="ko-KR" altLang="en-US" sz="1500" b="0" kern="12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가족  내에서 복합적이고 상호적인 원인 존재</a:t>
          </a:r>
          <a:endParaRPr lang="en-US" sz="1500" b="0" kern="1200" dirty="0">
            <a:solidFill>
              <a:schemeClr val="tx1"/>
            </a:solidFill>
            <a:latin typeface="HY견고딕" pitchFamily="18" charset="-127"/>
            <a:ea typeface="HY견고딕" pitchFamily="18" charset="-127"/>
          </a:endParaRPr>
        </a:p>
      </dsp:txBody>
      <dsp:txXfrm>
        <a:off x="5371039" y="1906745"/>
        <a:ext cx="1293142" cy="1115731"/>
      </dsp:txXfrm>
    </dsp:sp>
    <dsp:sp modelId="{EADD7115-762A-4504-A9C6-6C38E696542F}">
      <dsp:nvSpPr>
        <dsp:cNvPr id="0" name=""/>
        <dsp:cNvSpPr/>
      </dsp:nvSpPr>
      <dsp:spPr>
        <a:xfrm rot="8100000">
          <a:off x="5007995" y="3028248"/>
          <a:ext cx="359421" cy="5325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200" kern="1200"/>
        </a:p>
      </dsp:txBody>
      <dsp:txXfrm rot="10800000">
        <a:off x="5100030" y="3096633"/>
        <a:ext cx="251595" cy="319520"/>
      </dsp:txXfrm>
    </dsp:sp>
    <dsp:sp modelId="{567535FD-5F03-48AD-ADB8-E7B5A5D00A37}">
      <dsp:nvSpPr>
        <dsp:cNvPr id="0" name=""/>
        <dsp:cNvSpPr/>
      </dsp:nvSpPr>
      <dsp:spPr>
        <a:xfrm>
          <a:off x="3429025" y="3349865"/>
          <a:ext cx="1828780" cy="1577881"/>
        </a:xfrm>
        <a:prstGeom prst="ellipse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b="0" kern="1200" dirty="0" err="1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은폐성</a:t>
          </a:r>
          <a:r>
            <a:rPr lang="en-US" altLang="ko-KR" sz="1500" b="0" kern="12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: </a:t>
          </a:r>
          <a:r>
            <a:rPr lang="ko-KR" altLang="en-US" sz="1500" b="0" kern="12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남에게 알리고 싶어하지 않음</a:t>
          </a:r>
        </a:p>
      </dsp:txBody>
      <dsp:txXfrm>
        <a:off x="3696844" y="3580940"/>
        <a:ext cx="1293142" cy="1115731"/>
      </dsp:txXfrm>
    </dsp:sp>
    <dsp:sp modelId="{5890ACFF-F424-4933-8702-425877A51B40}">
      <dsp:nvSpPr>
        <dsp:cNvPr id="0" name=""/>
        <dsp:cNvSpPr/>
      </dsp:nvSpPr>
      <dsp:spPr>
        <a:xfrm rot="13500000">
          <a:off x="3333799" y="3042634"/>
          <a:ext cx="359421" cy="5325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200" kern="1200"/>
        </a:p>
      </dsp:txBody>
      <dsp:txXfrm rot="10800000">
        <a:off x="3425834" y="3187263"/>
        <a:ext cx="251595" cy="319520"/>
      </dsp:txXfrm>
    </dsp:sp>
    <dsp:sp modelId="{6E7E7E86-BCB5-4E10-BE07-4D066340BA06}">
      <dsp:nvSpPr>
        <dsp:cNvPr id="0" name=""/>
        <dsp:cNvSpPr/>
      </dsp:nvSpPr>
      <dsp:spPr>
        <a:xfrm>
          <a:off x="1754829" y="1675670"/>
          <a:ext cx="1828780" cy="1577881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b="0" kern="1200" dirty="0">
              <a:latin typeface="HY견고딕" pitchFamily="18" charset="-127"/>
              <a:ea typeface="HY견고딕" pitchFamily="18" charset="-127"/>
            </a:rPr>
            <a:t>지속성</a:t>
          </a:r>
          <a:r>
            <a:rPr lang="en-US" altLang="ko-KR" sz="1500" b="0" kern="1200" dirty="0">
              <a:latin typeface="HY견고딕" pitchFamily="18" charset="-127"/>
              <a:ea typeface="HY견고딕" pitchFamily="18" charset="-127"/>
            </a:rPr>
            <a:t>: </a:t>
          </a:r>
          <a:r>
            <a:rPr lang="ko-KR" altLang="en-US" sz="1500" b="0" kern="1200" dirty="0" err="1">
              <a:latin typeface="HY견고딕" pitchFamily="18" charset="-127"/>
              <a:ea typeface="HY견고딕" pitchFamily="18" charset="-127"/>
            </a:rPr>
            <a:t>오랜기간</a:t>
          </a:r>
          <a:r>
            <a:rPr lang="ko-KR" altLang="en-US" sz="1500" b="0" kern="1200" dirty="0">
              <a:latin typeface="HY견고딕" pitchFamily="18" charset="-127"/>
              <a:ea typeface="HY견고딕" pitchFamily="18" charset="-127"/>
            </a:rPr>
            <a:t> 동안 노인학대 있어옴</a:t>
          </a:r>
          <a:r>
            <a:rPr lang="ko-KR" sz="1500" b="0" kern="1200" dirty="0">
              <a:latin typeface="HY견고딕" pitchFamily="18" charset="-127"/>
              <a:ea typeface="HY견고딕" pitchFamily="18" charset="-127"/>
            </a:rPr>
            <a:t> </a:t>
          </a:r>
        </a:p>
      </dsp:txBody>
      <dsp:txXfrm>
        <a:off x="2022648" y="1906745"/>
        <a:ext cx="1293142" cy="1115731"/>
      </dsp:txXfrm>
    </dsp:sp>
    <dsp:sp modelId="{A23B3D52-E701-4220-837E-F0BB6ED9AD93}">
      <dsp:nvSpPr>
        <dsp:cNvPr id="0" name=""/>
        <dsp:cNvSpPr/>
      </dsp:nvSpPr>
      <dsp:spPr>
        <a:xfrm rot="18900000">
          <a:off x="3319413" y="1368438"/>
          <a:ext cx="359421" cy="5325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200" kern="1200"/>
        </a:p>
      </dsp:txBody>
      <dsp:txXfrm>
        <a:off x="3335204" y="1513067"/>
        <a:ext cx="251595" cy="319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81247-0B6F-4362-B218-EBDFB0238476}">
      <dsp:nvSpPr>
        <dsp:cNvPr id="0" name=""/>
        <dsp:cNvSpPr/>
      </dsp:nvSpPr>
      <dsp:spPr>
        <a:xfrm rot="5400000">
          <a:off x="5645099" y="-1202106"/>
          <a:ext cx="770651" cy="33692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600" b="0" kern="1200" dirty="0">
              <a:latin typeface="HY견고딕" pitchFamily="18" charset="-127"/>
              <a:ea typeface="HY견고딕" pitchFamily="18" charset="-127"/>
            </a:rPr>
            <a:t>7</a:t>
          </a:r>
          <a:r>
            <a:rPr lang="ko-KR" altLang="en-US" sz="1600" b="0" kern="1200" dirty="0">
              <a:latin typeface="HY견고딕" pitchFamily="18" charset="-127"/>
              <a:ea typeface="HY견고딕" pitchFamily="18" charset="-127"/>
            </a:rPr>
            <a:t>년 이하의 징역 </a:t>
          </a: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b="0" kern="1200" dirty="0">
              <a:latin typeface="HY견고딕" pitchFamily="18" charset="-127"/>
              <a:ea typeface="HY견고딕" pitchFamily="18" charset="-127"/>
            </a:rPr>
            <a:t>또는 </a:t>
          </a:r>
          <a:r>
            <a:rPr lang="en-US" altLang="ko-KR" sz="1600" b="0" kern="1200" dirty="0">
              <a:latin typeface="HY견고딕" pitchFamily="18" charset="-127"/>
              <a:ea typeface="HY견고딕" pitchFamily="18" charset="-127"/>
            </a:rPr>
            <a:t>2</a:t>
          </a:r>
          <a:r>
            <a:rPr lang="ko-KR" altLang="en-US" sz="1600" b="0" kern="1200" dirty="0" err="1">
              <a:latin typeface="HY견고딕" pitchFamily="18" charset="-127"/>
              <a:ea typeface="HY견고딕" pitchFamily="18" charset="-127"/>
            </a:rPr>
            <a:t>천만원</a:t>
          </a:r>
          <a:r>
            <a:rPr lang="ko-KR" altLang="en-US" sz="1600" b="0" kern="1200" dirty="0">
              <a:latin typeface="HY견고딕" pitchFamily="18" charset="-127"/>
              <a:ea typeface="HY견고딕" pitchFamily="18" charset="-127"/>
            </a:rPr>
            <a:t> 이하의 벌금</a:t>
          </a:r>
        </a:p>
      </dsp:txBody>
      <dsp:txXfrm rot="-5400000">
        <a:off x="4345819" y="134794"/>
        <a:ext cx="3331591" cy="695411"/>
      </dsp:txXfrm>
    </dsp:sp>
    <dsp:sp modelId="{A2B1712D-3945-494D-8E51-CE4F8E615493}">
      <dsp:nvSpPr>
        <dsp:cNvPr id="0" name=""/>
        <dsp:cNvSpPr/>
      </dsp:nvSpPr>
      <dsp:spPr>
        <a:xfrm>
          <a:off x="239" y="842"/>
          <a:ext cx="4345580" cy="9633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0" kern="1200" dirty="0">
              <a:latin typeface="HY견고딕" pitchFamily="18" charset="-127"/>
              <a:ea typeface="HY견고딕" pitchFamily="18" charset="-127"/>
            </a:rPr>
            <a:t>신체상해를 입히는 행위</a:t>
          </a:r>
        </a:p>
      </dsp:txBody>
      <dsp:txXfrm>
        <a:off x="47264" y="47867"/>
        <a:ext cx="4251530" cy="869264"/>
      </dsp:txXfrm>
    </dsp:sp>
    <dsp:sp modelId="{F2CAD686-CD98-4E7B-9EE5-01301E15CAA6}">
      <dsp:nvSpPr>
        <dsp:cNvPr id="0" name=""/>
        <dsp:cNvSpPr/>
      </dsp:nvSpPr>
      <dsp:spPr>
        <a:xfrm rot="5400000">
          <a:off x="5347659" y="-401175"/>
          <a:ext cx="770651" cy="396289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600" b="0" kern="1200" dirty="0">
              <a:latin typeface="HY견고딕" pitchFamily="18" charset="-127"/>
              <a:ea typeface="HY견고딕" pitchFamily="18" charset="-127"/>
            </a:rPr>
            <a:t>5</a:t>
          </a:r>
          <a:r>
            <a:rPr lang="ko-KR" altLang="en-US" sz="1600" b="0" kern="1200" dirty="0">
              <a:latin typeface="HY견고딕" pitchFamily="18" charset="-127"/>
              <a:ea typeface="HY견고딕" pitchFamily="18" charset="-127"/>
            </a:rPr>
            <a:t>년 이하의 징역</a:t>
          </a: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b="0" kern="1200" dirty="0">
              <a:latin typeface="HY견고딕" pitchFamily="18" charset="-127"/>
              <a:ea typeface="HY견고딕" pitchFamily="18" charset="-127"/>
            </a:rPr>
            <a:t>또는 </a:t>
          </a:r>
          <a:r>
            <a:rPr lang="en-US" altLang="ko-KR" sz="1600" b="0" kern="1200" dirty="0">
              <a:latin typeface="HY견고딕" pitchFamily="18" charset="-127"/>
              <a:ea typeface="HY견고딕" pitchFamily="18" charset="-127"/>
            </a:rPr>
            <a:t>1</a:t>
          </a:r>
          <a:r>
            <a:rPr lang="ko-KR" altLang="en-US" sz="1600" b="0" kern="1200" dirty="0">
              <a:latin typeface="HY견고딕" pitchFamily="18" charset="-127"/>
              <a:ea typeface="HY견고딕" pitchFamily="18" charset="-127"/>
            </a:rPr>
            <a:t>천</a:t>
          </a:r>
          <a:r>
            <a:rPr lang="en-US" altLang="ko-KR" sz="1600" b="0" kern="1200" dirty="0">
              <a:latin typeface="HY견고딕" pitchFamily="18" charset="-127"/>
              <a:ea typeface="HY견고딕" pitchFamily="18" charset="-127"/>
            </a:rPr>
            <a:t>5</a:t>
          </a:r>
          <a:r>
            <a:rPr lang="ko-KR" altLang="en-US" sz="1600" b="0" kern="1200" dirty="0" err="1">
              <a:latin typeface="HY견고딕" pitchFamily="18" charset="-127"/>
              <a:ea typeface="HY견고딕" pitchFamily="18" charset="-127"/>
            </a:rPr>
            <a:t>백만원</a:t>
          </a:r>
          <a:r>
            <a:rPr lang="ko-KR" altLang="en-US" sz="1600" b="0" kern="1200" dirty="0">
              <a:latin typeface="HY견고딕" pitchFamily="18" charset="-127"/>
              <a:ea typeface="HY견고딕" pitchFamily="18" charset="-127"/>
            </a:rPr>
            <a:t> 이하의 벌금</a:t>
          </a:r>
        </a:p>
      </dsp:txBody>
      <dsp:txXfrm rot="-5400000">
        <a:off x="3751536" y="1232568"/>
        <a:ext cx="3925277" cy="695411"/>
      </dsp:txXfrm>
    </dsp:sp>
    <dsp:sp modelId="{C0D8CDF1-9563-48AB-9DF3-A9FEB198012A}">
      <dsp:nvSpPr>
        <dsp:cNvPr id="0" name=""/>
        <dsp:cNvSpPr/>
      </dsp:nvSpPr>
      <dsp:spPr>
        <a:xfrm>
          <a:off x="239" y="1012321"/>
          <a:ext cx="3751296" cy="11359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0" kern="1200" dirty="0">
              <a:latin typeface="HY견고딕" pitchFamily="18" charset="-127"/>
              <a:ea typeface="HY견고딕" pitchFamily="18" charset="-127"/>
            </a:rPr>
            <a:t>-</a:t>
          </a:r>
          <a:r>
            <a:rPr lang="ko-KR" altLang="en-US" sz="1200" b="0" kern="1200" dirty="0">
              <a:latin typeface="HY견고딕" pitchFamily="18" charset="-127"/>
              <a:ea typeface="HY견고딕" pitchFamily="18" charset="-127"/>
            </a:rPr>
            <a:t>신체에 폭행을 가하는 행위</a:t>
          </a:r>
          <a:endParaRPr lang="en-US" altLang="ko-KR" sz="1200" b="0" kern="1200" dirty="0">
            <a:latin typeface="HY견고딕" pitchFamily="18" charset="-127"/>
            <a:ea typeface="HY견고딕" pitchFamily="18" charset="-127"/>
          </a:endParaRPr>
        </a:p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0" kern="1200" dirty="0">
              <a:latin typeface="HY견고딕" pitchFamily="18" charset="-127"/>
              <a:ea typeface="HY견고딕" pitchFamily="18" charset="-127"/>
            </a:rPr>
            <a:t>-</a:t>
          </a:r>
          <a:r>
            <a:rPr lang="ko-KR" altLang="en-US" sz="1200" b="0" kern="1200" dirty="0">
              <a:latin typeface="HY견고딕" pitchFamily="18" charset="-127"/>
              <a:ea typeface="HY견고딕" pitchFamily="18" charset="-127"/>
            </a:rPr>
            <a:t>성적 수치심을 주는 성폭행 성희롱 등의 행위</a:t>
          </a:r>
          <a:endParaRPr lang="en-US" altLang="ko-KR" sz="1200" b="0" kern="1200" dirty="0">
            <a:latin typeface="HY견고딕" pitchFamily="18" charset="-127"/>
            <a:ea typeface="HY견고딕" pitchFamily="18" charset="-127"/>
          </a:endParaRPr>
        </a:p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0" kern="1200" dirty="0">
              <a:latin typeface="HY견고딕" pitchFamily="18" charset="-127"/>
              <a:ea typeface="HY견고딕" pitchFamily="18" charset="-127"/>
            </a:rPr>
            <a:t>-</a:t>
          </a:r>
          <a:r>
            <a:rPr lang="ko-KR" altLang="en-US" sz="1200" b="0" kern="1200" dirty="0">
              <a:latin typeface="HY견고딕" pitchFamily="18" charset="-127"/>
              <a:ea typeface="HY견고딕" pitchFamily="18" charset="-127"/>
            </a:rPr>
            <a:t>유기</a:t>
          </a:r>
          <a:r>
            <a:rPr lang="en-US" altLang="ko-KR" sz="1200" b="0" kern="1200" dirty="0">
              <a:latin typeface="HY견고딕" pitchFamily="18" charset="-127"/>
              <a:ea typeface="HY견고딕" pitchFamily="18" charset="-127"/>
            </a:rPr>
            <a:t>, </a:t>
          </a:r>
          <a:r>
            <a:rPr lang="ko-KR" altLang="en-US" sz="1200" b="0" kern="1200" dirty="0">
              <a:latin typeface="HY견고딕" pitchFamily="18" charset="-127"/>
              <a:ea typeface="HY견고딕" pitchFamily="18" charset="-127"/>
            </a:rPr>
            <a:t>의식주 포함 기본적 보호</a:t>
          </a:r>
          <a:r>
            <a:rPr lang="en-US" altLang="ko-KR" sz="1200" b="0" kern="1200" dirty="0">
              <a:latin typeface="HY견고딕" pitchFamily="18" charset="-127"/>
              <a:ea typeface="HY견고딕" pitchFamily="18" charset="-127"/>
            </a:rPr>
            <a:t>, </a:t>
          </a:r>
          <a:r>
            <a:rPr lang="ko-KR" altLang="en-US" sz="1200" b="0" kern="1200" dirty="0">
              <a:latin typeface="HY견고딕" pitchFamily="18" charset="-127"/>
              <a:ea typeface="HY견고딕" pitchFamily="18" charset="-127"/>
            </a:rPr>
            <a:t>치료를 소홀히 하는 방임 행위</a:t>
          </a:r>
          <a:endParaRPr lang="en-US" altLang="ko-KR" sz="1200" b="0" kern="1200" dirty="0">
            <a:latin typeface="HY견고딕" pitchFamily="18" charset="-127"/>
            <a:ea typeface="HY견고딕" pitchFamily="18" charset="-127"/>
          </a:endParaRPr>
        </a:p>
      </dsp:txBody>
      <dsp:txXfrm>
        <a:off x="55689" y="1067771"/>
        <a:ext cx="3640396" cy="1025001"/>
      </dsp:txXfrm>
    </dsp:sp>
    <dsp:sp modelId="{48F694A0-82A1-4BFA-96C2-31C4DF12700B}">
      <dsp:nvSpPr>
        <dsp:cNvPr id="0" name=""/>
        <dsp:cNvSpPr/>
      </dsp:nvSpPr>
      <dsp:spPr>
        <a:xfrm rot="5400000">
          <a:off x="5341507" y="730764"/>
          <a:ext cx="770651" cy="396843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600" b="0" kern="1200" dirty="0">
              <a:latin typeface="HY견고딕" pitchFamily="18" charset="-127"/>
              <a:ea typeface="HY견고딕" pitchFamily="18" charset="-127"/>
            </a:rPr>
            <a:t>3</a:t>
          </a:r>
          <a:r>
            <a:rPr lang="ko-KR" altLang="en-US" sz="1600" b="0" kern="1200" dirty="0">
              <a:latin typeface="HY견고딕" pitchFamily="18" charset="-127"/>
              <a:ea typeface="HY견고딕" pitchFamily="18" charset="-127"/>
            </a:rPr>
            <a:t>년 이하의 징역</a:t>
          </a: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b="0" kern="1200" dirty="0">
              <a:latin typeface="HY견고딕" pitchFamily="18" charset="-127"/>
              <a:ea typeface="HY견고딕" pitchFamily="18" charset="-127"/>
            </a:rPr>
            <a:t>또는 </a:t>
          </a:r>
          <a:r>
            <a:rPr lang="en-US" altLang="ko-KR" sz="1600" b="0" kern="1200" dirty="0">
              <a:latin typeface="HY견고딕" pitchFamily="18" charset="-127"/>
              <a:ea typeface="HY견고딕" pitchFamily="18" charset="-127"/>
            </a:rPr>
            <a:t>1</a:t>
          </a:r>
          <a:r>
            <a:rPr lang="ko-KR" altLang="en-US" sz="1600" b="0" kern="1200" dirty="0" err="1">
              <a:latin typeface="HY견고딕" pitchFamily="18" charset="-127"/>
              <a:ea typeface="HY견고딕" pitchFamily="18" charset="-127"/>
            </a:rPr>
            <a:t>천만원</a:t>
          </a:r>
          <a:r>
            <a:rPr lang="ko-KR" altLang="en-US" sz="1600" b="0" kern="1200" dirty="0">
              <a:latin typeface="HY견고딕" pitchFamily="18" charset="-127"/>
              <a:ea typeface="HY견고딕" pitchFamily="18" charset="-127"/>
            </a:rPr>
            <a:t> 이하의 벌금</a:t>
          </a:r>
        </a:p>
      </dsp:txBody>
      <dsp:txXfrm rot="-5400000">
        <a:off x="3742613" y="2367278"/>
        <a:ext cx="3930819" cy="695411"/>
      </dsp:txXfrm>
    </dsp:sp>
    <dsp:sp modelId="{FFDFA2D8-AA51-4D20-B4DD-A29B6CA058FA}">
      <dsp:nvSpPr>
        <dsp:cNvPr id="0" name=""/>
        <dsp:cNvSpPr/>
      </dsp:nvSpPr>
      <dsp:spPr>
        <a:xfrm>
          <a:off x="0" y="2234960"/>
          <a:ext cx="3742373" cy="9633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0" kern="1200" dirty="0">
              <a:latin typeface="HY견고딕" pitchFamily="18" charset="-127"/>
              <a:ea typeface="HY견고딕" pitchFamily="18" charset="-127"/>
            </a:rPr>
            <a:t>노인을 위하여 증여</a:t>
          </a:r>
          <a:r>
            <a:rPr lang="en-US" altLang="ko-KR" sz="1400" b="0" kern="1200" dirty="0">
              <a:latin typeface="HY견고딕" pitchFamily="18" charset="-127"/>
              <a:ea typeface="HY견고딕" pitchFamily="18" charset="-127"/>
            </a:rPr>
            <a:t>, </a:t>
          </a:r>
          <a:r>
            <a:rPr lang="ko-KR" altLang="en-US" sz="1400" b="0" kern="1200" dirty="0">
              <a:latin typeface="HY견고딕" pitchFamily="18" charset="-127"/>
              <a:ea typeface="HY견고딕" pitchFamily="18" charset="-127"/>
            </a:rPr>
            <a:t>급여된 금품을 목적 외의 용도에 사용하는 행위</a:t>
          </a:r>
        </a:p>
      </dsp:txBody>
      <dsp:txXfrm>
        <a:off x="47025" y="2281985"/>
        <a:ext cx="3648323" cy="869264"/>
      </dsp:txXfrm>
    </dsp:sp>
    <dsp:sp modelId="{5D5D4C82-C7D3-464C-BC58-5930A7571EF0}">
      <dsp:nvSpPr>
        <dsp:cNvPr id="0" name=""/>
        <dsp:cNvSpPr/>
      </dsp:nvSpPr>
      <dsp:spPr>
        <a:xfrm>
          <a:off x="239" y="3207869"/>
          <a:ext cx="2255244" cy="8632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0" kern="1200" dirty="0">
              <a:latin typeface="HY견고딕" pitchFamily="18" charset="-127"/>
              <a:ea typeface="HY견고딕" pitchFamily="18" charset="-127"/>
            </a:rPr>
            <a:t>신고인 신분보호 및 신원노출 금지의무 위반자</a:t>
          </a:r>
        </a:p>
      </dsp:txBody>
      <dsp:txXfrm>
        <a:off x="42380" y="3250010"/>
        <a:ext cx="2170962" cy="778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A0466-2800-495F-9798-962DE398E318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CEDDD-EE5B-43C7-AEF6-8073542A8A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45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A35205-5284-46D4-8E6D-B5AEDAC06289}" type="slidenum">
              <a:rPr lang="de-DE" altLang="ko-KR" smtClean="0"/>
              <a:pPr/>
              <a:t>2</a:t>
            </a:fld>
            <a:endParaRPr lang="de-DE" altLang="ko-K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아리송한 퀴즈맞추기</a:t>
            </a:r>
            <a:r>
              <a:rPr lang="ko-KR" altLang="ko-KR" noProof="1"/>
              <a:t>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31DA21-54EF-497F-8EB9-333FBAA05A2B}" type="slidenum">
              <a:rPr lang="de-DE" altLang="ko-KR" smtClean="0"/>
              <a:pPr/>
              <a:t>4</a:t>
            </a:fld>
            <a:endParaRPr lang="de-DE" altLang="ko-K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나만의 인권의 정의 적어보기</a:t>
            </a:r>
            <a:r>
              <a:rPr lang="ko-KR" altLang="ko-KR" noProof="1"/>
              <a:t>/ </a:t>
            </a:r>
            <a:r>
              <a:rPr lang="ko-KR" altLang="en-US" noProof="1"/>
              <a:t>나눔 </a:t>
            </a:r>
            <a:r>
              <a:rPr lang="ko-KR" altLang="ko-KR" noProof="1"/>
              <a:t>/ </a:t>
            </a:r>
            <a:r>
              <a:rPr lang="ko-KR" altLang="en-US" noProof="1"/>
              <a:t>정의내리기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FAAAC5-1770-4ED0-99BC-3BA07AD2A00A}" type="slidenum">
              <a:rPr lang="de-DE" altLang="ko-KR" smtClean="0"/>
              <a:pPr/>
              <a:t>5</a:t>
            </a:fld>
            <a:endParaRPr lang="de-DE" altLang="ko-K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나만의 인권의 정의 적어보기</a:t>
            </a:r>
            <a:r>
              <a:rPr lang="ko-KR" altLang="ko-KR" noProof="1"/>
              <a:t>/ </a:t>
            </a:r>
            <a:r>
              <a:rPr lang="ko-KR" altLang="en-US" noProof="1"/>
              <a:t>나눔 </a:t>
            </a:r>
            <a:r>
              <a:rPr lang="ko-KR" altLang="ko-KR" noProof="1"/>
              <a:t>/ </a:t>
            </a:r>
            <a:r>
              <a:rPr lang="ko-KR" altLang="en-US" noProof="1"/>
              <a:t>정의내리기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08C3FB-6878-49EB-B78C-3BAC2C254431}" type="slidenum">
              <a:rPr lang="de-DE" altLang="ko-KR" smtClean="0"/>
              <a:pPr/>
              <a:t>7</a:t>
            </a:fld>
            <a:endParaRPr lang="de-DE" altLang="ko-K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노인학대의 정의</a:t>
            </a:r>
            <a:r>
              <a:rPr lang="ko-KR" altLang="ko-KR" noProof="1"/>
              <a:t>, </a:t>
            </a:r>
            <a:r>
              <a:rPr lang="ko-KR" altLang="en-US" noProof="1"/>
              <a:t>유형 설명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BFC1BC-FDE2-4359-920E-71B9F6A715C0}" type="slidenum">
              <a:rPr lang="de-DE" altLang="ko-KR" smtClean="0"/>
              <a:pPr/>
              <a:t>8</a:t>
            </a:fld>
            <a:endParaRPr lang="de-DE" altLang="ko-KR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노인학대의 정의</a:t>
            </a:r>
            <a:r>
              <a:rPr lang="ko-KR" altLang="ko-KR" noProof="1"/>
              <a:t>, </a:t>
            </a:r>
            <a:r>
              <a:rPr lang="ko-KR" altLang="en-US" noProof="1"/>
              <a:t>유형 설명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2AD4F6-15CE-40C1-AA48-CEF10E27E743}" type="slidenum">
              <a:rPr lang="de-DE" altLang="ko-KR" smtClean="0"/>
              <a:pPr/>
              <a:t>9</a:t>
            </a:fld>
            <a:endParaRPr lang="de-DE" altLang="ko-KR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노인학대의 정의</a:t>
            </a:r>
            <a:r>
              <a:rPr lang="ko-KR" altLang="ko-KR" noProof="1"/>
              <a:t>, </a:t>
            </a:r>
            <a:r>
              <a:rPr lang="ko-KR" altLang="en-US" noProof="1"/>
              <a:t>유형 설명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90F76B-2A03-41B6-9F6B-86E19DBA7310}" type="slidenum">
              <a:rPr lang="de-DE" altLang="ko-KR" smtClean="0"/>
              <a:pPr/>
              <a:t>11</a:t>
            </a:fld>
            <a:endParaRPr lang="de-DE" altLang="ko-K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노인학대유형 중 신체적학대 사례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CD0285-B1FA-4FCE-8F73-CAA3CDEBBE15}" type="slidenum">
              <a:rPr lang="de-DE" altLang="ko-KR" smtClean="0"/>
              <a:pPr/>
              <a:t>12</a:t>
            </a:fld>
            <a:endParaRPr lang="de-DE" altLang="ko-KR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노인학대유형 중 신체적학대 사례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6E2F15-D5A3-48CA-8D35-81A4EF2BE2C9}" type="slidenum">
              <a:rPr lang="de-DE" altLang="ko-KR" smtClean="0"/>
              <a:pPr/>
              <a:t>13</a:t>
            </a:fld>
            <a:endParaRPr lang="de-DE" altLang="ko-KR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노인학대유형 중 정서적 학대 사례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91A9DC-081D-4CE6-ACB2-1868020AC9B5}" type="slidenum">
              <a:rPr lang="de-DE" altLang="ko-KR" smtClean="0"/>
              <a:pPr/>
              <a:t>14</a:t>
            </a:fld>
            <a:endParaRPr lang="de-DE" altLang="ko-KR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노인학대유형 중 정서적 학대 사례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63051B-DDB1-40C2-9A00-DFE2B81B3B02}" type="slidenum">
              <a:rPr lang="de-DE" altLang="ko-KR" smtClean="0"/>
              <a:pPr/>
              <a:t>15</a:t>
            </a:fld>
            <a:endParaRPr lang="de-DE" altLang="ko-KR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성적학대 사례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3276EF-050A-4015-9E6F-401B202AA034}" type="slidenum">
              <a:rPr lang="de-DE" altLang="ko-KR" smtClean="0"/>
              <a:pPr/>
              <a:t>16</a:t>
            </a:fld>
            <a:endParaRPr lang="de-DE" altLang="ko-KR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성적학대 사례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B2B1CF-4F8A-4C9E-95E2-F0312C3E6BD6}" type="slidenum">
              <a:rPr lang="de-DE" altLang="ko-KR" smtClean="0"/>
              <a:pPr/>
              <a:t>17</a:t>
            </a:fld>
            <a:endParaRPr lang="de-DE" altLang="ko-KR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성적학대 사례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EB43C5-462E-490B-A350-DFED3634EA1C}" type="slidenum">
              <a:rPr lang="de-DE" altLang="ko-KR" smtClean="0"/>
              <a:pPr/>
              <a:t>18</a:t>
            </a:fld>
            <a:endParaRPr lang="de-DE" altLang="ko-KR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성적학대 사례</a:t>
            </a:r>
            <a:endParaRPr lang="ko-KR" altLang="ko-KR" noProof="1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68FC75-EF4B-4EE5-A745-1DE6DE4A7A49}" type="slidenum">
              <a:rPr lang="de-DE" altLang="ko-KR" smtClean="0"/>
              <a:pPr/>
              <a:t>28</a:t>
            </a:fld>
            <a:endParaRPr lang="de-DE" altLang="ko-KR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ko-KR" altLang="en-US" noProof="1"/>
              <a:t>학대예방의 방법</a:t>
            </a:r>
            <a:endParaRPr lang="ko-KR" altLang="ko-KR" noProof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5752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1519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489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417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627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0385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48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881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09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159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32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5D635-72CD-4175-93B0-FB2DDFC3CA27}" type="datetimeFigureOut">
              <a:rPr lang="ko-KR" altLang="en-US" smtClean="0"/>
              <a:pPr/>
              <a:t>2019-10-11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EB6DD-8E0D-44DA-AE3C-91B24D6FA58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357158" cy="7858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entury Gothic" pitchFamily="34" charset="0"/>
            </a:endParaRPr>
          </a:p>
        </p:txBody>
      </p:sp>
      <p:sp>
        <p:nvSpPr>
          <p:cNvPr id="9" name="직사각형 8"/>
          <p:cNvSpPr/>
          <p:nvPr userDrawn="1"/>
        </p:nvSpPr>
        <p:spPr>
          <a:xfrm>
            <a:off x="0" y="785794"/>
            <a:ext cx="357158" cy="7858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entury Gothic" pitchFamily="34" charset="0"/>
            </a:endParaRPr>
          </a:p>
        </p:txBody>
      </p:sp>
      <p:sp>
        <p:nvSpPr>
          <p:cNvPr id="10" name="직사각형 9"/>
          <p:cNvSpPr/>
          <p:nvPr userDrawn="1"/>
        </p:nvSpPr>
        <p:spPr>
          <a:xfrm>
            <a:off x="0" y="1571612"/>
            <a:ext cx="357158" cy="78581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entury Gothic" pitchFamily="34" charset="0"/>
            </a:endParaRPr>
          </a:p>
        </p:txBody>
      </p:sp>
      <p:sp>
        <p:nvSpPr>
          <p:cNvPr id="11" name="직사각형 10"/>
          <p:cNvSpPr/>
          <p:nvPr userDrawn="1"/>
        </p:nvSpPr>
        <p:spPr>
          <a:xfrm>
            <a:off x="0" y="2357430"/>
            <a:ext cx="357158" cy="78581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358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%BC%D7~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43623" y="85725"/>
            <a:ext cx="1565274" cy="1119171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498416" y="0"/>
            <a:ext cx="1550268" cy="11967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dirty="0"/>
              <a:t>Human rights</a:t>
            </a:r>
            <a:endParaRPr lang="ko-KR" altLang="en-US" dirty="0">
              <a:latin typeface="Century Gothic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593732" y="1188801"/>
            <a:ext cx="1550268" cy="119675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Century Gothic" pitchFamily="34" charset="0"/>
              </a:rPr>
              <a:t>Stress</a:t>
            </a:r>
            <a:endParaRPr lang="ko-KR" altLang="en-US" dirty="0">
              <a:latin typeface="Century Gothic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0" y="4464496"/>
            <a:ext cx="1550268" cy="119675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Century Gothic" pitchFamily="34" charset="0"/>
              </a:rPr>
              <a:t>Health</a:t>
            </a:r>
            <a:endParaRPr lang="ko-KR" altLang="en-US" dirty="0">
              <a:latin typeface="Century Gothic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4848" y="1516551"/>
            <a:ext cx="5825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HY견고딕" pitchFamily="18" charset="-127"/>
                <a:ea typeface="HY견고딕" pitchFamily="18" charset="-127"/>
                <a:cs typeface="Consolas" pitchFamily="49" charset="0"/>
              </a:rPr>
              <a:t>노인 인권 및 학대예방</a:t>
            </a:r>
            <a:endParaRPr lang="en-US" altLang="ko-KR" sz="4400" dirty="0">
              <a:ln>
                <a:solidFill>
                  <a:schemeClr val="tx1">
                    <a:alpha val="0"/>
                  </a:schemeClr>
                </a:solidFill>
              </a:ln>
              <a:latin typeface="HY견고딕" pitchFamily="18" charset="-127"/>
              <a:ea typeface="HY견고딕" pitchFamily="18" charset="-127"/>
              <a:cs typeface="Consolas" pitchFamily="49" charset="0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949817" y="2357234"/>
            <a:ext cx="5796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3" descr="E:\자료\그림화일\사람\1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3" y="5659482"/>
            <a:ext cx="1584000" cy="1198518"/>
          </a:xfrm>
          <a:prstGeom prst="rect">
            <a:avLst/>
          </a:prstGeom>
          <a:noFill/>
        </p:spPr>
      </p:pic>
      <p:sp>
        <p:nvSpPr>
          <p:cNvPr id="27" name="직사각형 26"/>
          <p:cNvSpPr/>
          <p:nvPr/>
        </p:nvSpPr>
        <p:spPr>
          <a:xfrm>
            <a:off x="1550268" y="5661248"/>
            <a:ext cx="1550268" cy="119675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Century Gothic" pitchFamily="34" charset="0"/>
              </a:rPr>
              <a:t>Silver</a:t>
            </a:r>
            <a:endParaRPr lang="ko-KR" altLang="en-US" dirty="0">
              <a:latin typeface="Century Gothic" pitchFamily="34" charset="0"/>
            </a:endParaRPr>
          </a:p>
        </p:txBody>
      </p:sp>
      <p:pic>
        <p:nvPicPr>
          <p:cNvPr id="12" name="그림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4" y="0"/>
            <a:ext cx="1547816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E:\자료\안전교육자료\안전그림자료\001_leej73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3030" y="4464496"/>
            <a:ext cx="1593599" cy="119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391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8657" y="206375"/>
            <a:ext cx="5540375" cy="722295"/>
          </a:xfrm>
        </p:spPr>
        <p:txBody>
          <a:bodyPr anchor="t">
            <a:noAutofit/>
          </a:bodyPr>
          <a:lstStyle/>
          <a:p>
            <a:pPr algn="ctr"/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들어가기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596" y="1500174"/>
            <a:ext cx="8572560" cy="3643338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ko-KR" altLang="en-US" sz="2200" noProof="1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다음 중  노인학대에 해당되는 행위는 무엇일까요 </a:t>
            </a:r>
            <a:r>
              <a:rPr lang="ko-KR" altLang="ko-KR" sz="2200" noProof="1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en-US" altLang="ko-KR" sz="2200" noProof="1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endParaRPr lang="ko-KR" altLang="ko-KR" sz="2200" noProof="1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1.</a:t>
            </a:r>
            <a:r>
              <a:rPr lang="ko-KR" altLang="en-US" sz="2200" noProof="1">
                <a:latin typeface="HY견고딕" pitchFamily="18" charset="-127"/>
                <a:ea typeface="HY견고딕" pitchFamily="18" charset="-127"/>
              </a:rPr>
              <a:t>오랫동안  입원하신  어르신과 친하다는 이유로  반말로 대화한다</a:t>
            </a: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sz="2200" noProof="1">
                <a:latin typeface="HY견고딕" pitchFamily="18" charset="-127"/>
                <a:ea typeface="HY견고딕" pitchFamily="18" charset="-127"/>
              </a:rPr>
              <a:t>어르신의 종교와  상관없이  나의 종교를 권유한다</a:t>
            </a: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sz="2200" noProof="1">
                <a:latin typeface="HY견고딕" pitchFamily="18" charset="-127"/>
                <a:ea typeface="HY견고딕" pitchFamily="18" charset="-127"/>
              </a:rPr>
              <a:t>종교행사에  어르신의 의사와 상관없이 참석하도록 한다</a:t>
            </a: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4.</a:t>
            </a:r>
            <a:r>
              <a:rPr lang="ko-KR" altLang="en-US" sz="2200" noProof="1">
                <a:latin typeface="HY견고딕" pitchFamily="18" charset="-127"/>
                <a:ea typeface="HY견고딕" pitchFamily="18" charset="-127"/>
              </a:rPr>
              <a:t>업무편의를  위해  공개된 장소에서 기저귀를 갈았다</a:t>
            </a: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5.</a:t>
            </a:r>
            <a:r>
              <a:rPr lang="ko-KR" altLang="en-US" sz="2200" noProof="1">
                <a:latin typeface="HY견고딕" pitchFamily="18" charset="-127"/>
                <a:ea typeface="HY견고딕" pitchFamily="18" charset="-127"/>
              </a:rPr>
              <a:t>급하게  현금이 필요해서 어르신이 맡겨놓은 금품을 사용했다</a:t>
            </a: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6.</a:t>
            </a:r>
            <a:r>
              <a:rPr lang="ko-KR" altLang="en-US" sz="2200" noProof="1">
                <a:latin typeface="HY견고딕" pitchFamily="18" charset="-127"/>
                <a:ea typeface="HY견고딕" pitchFamily="18" charset="-127"/>
              </a:rPr>
              <a:t>거동이 불편한 어르신 공간에  못쓰는 물품 등을 쌓아 놓았다</a:t>
            </a:r>
            <a:r>
              <a:rPr lang="ko-KR" altLang="ko-KR" sz="2200" noProof="1"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488" y="5572140"/>
            <a:ext cx="3727450" cy="64611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ko-KR" altLang="en-US" sz="36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정답은   모두 </a:t>
            </a:r>
            <a:r>
              <a:rPr lang="en-US" altLang="ko-KR" sz="36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O</a:t>
            </a:r>
            <a:endParaRPr lang="ko-KR" altLang="en-US" sz="36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제목 1"/>
          <p:cNvSpPr>
            <a:spLocks noGrp="1"/>
          </p:cNvSpPr>
          <p:nvPr>
            <p:ph type="title"/>
          </p:nvPr>
        </p:nvSpPr>
        <p:spPr>
          <a:xfrm>
            <a:off x="457200" y="150813"/>
            <a:ext cx="8229600" cy="796908"/>
          </a:xfrm>
        </p:spPr>
        <p:txBody>
          <a:bodyPr/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인권이란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148" name="Picture 2" descr="인권 본문 이미지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3" y="1284408"/>
            <a:ext cx="4286280" cy="227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379413" y="3854450"/>
            <a:ext cx="8385175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사람으로서 당연히 누려야 할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인간답게 살 권리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여성인권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아동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청소년 인권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장애인인권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노인인권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1785918" y="477838"/>
            <a:ext cx="5683270" cy="1448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r>
              <a:rPr lang="ko-KR" altLang="en-US" sz="3200" noProof="1">
                <a:latin typeface="HY견고딕" pitchFamily="18" charset="-127"/>
                <a:ea typeface="HY견고딕" pitchFamily="18" charset="-127"/>
              </a:rPr>
              <a:t>노인 인권이란</a:t>
            </a:r>
            <a:r>
              <a:rPr lang="ko-KR" altLang="ko-KR" sz="3200" noProof="1">
                <a:latin typeface="HY견고딕" pitchFamily="18" charset="-127"/>
                <a:ea typeface="HY견고딕" pitchFamily="18" charset="-127"/>
              </a:rPr>
              <a:t>?</a:t>
            </a:r>
            <a:r>
              <a:rPr lang="en-US" altLang="ko-KR" sz="3200" noProof="1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r>
              <a:rPr lang="ko-KR" altLang="en-US" sz="3200" noProof="1">
                <a:latin typeface="HY견고딕" pitchFamily="18" charset="-127"/>
                <a:ea typeface="HY견고딕" pitchFamily="18" charset="-127"/>
              </a:rPr>
              <a:t>무엇이라고 생각하십니까</a:t>
            </a:r>
            <a:r>
              <a:rPr lang="en-US" altLang="ko-KR" sz="3200" noProof="1">
                <a:latin typeface="HY견고딕" pitchFamily="18" charset="-127"/>
                <a:ea typeface="HY견고딕" pitchFamily="18" charset="-127"/>
              </a:rPr>
              <a:t>?</a:t>
            </a:r>
            <a:r>
              <a:rPr lang="ko-KR" altLang="ko-KR" sz="2400" noProof="1">
                <a:latin typeface="HY견고딕" pitchFamily="18" charset="-127"/>
                <a:ea typeface="HY견고딕" pitchFamily="18" charset="-127"/>
              </a:rPr>
              <a:t>               </a:t>
            </a:r>
            <a:endParaRPr lang="en-US" altLang="ko-KR" sz="2400" noProof="1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400" noProof="1">
                <a:latin typeface="HY견고딕" pitchFamily="18" charset="-127"/>
                <a:ea typeface="HY견고딕" pitchFamily="18" charset="-127"/>
              </a:rPr>
              <a:t>                                      </a:t>
            </a:r>
            <a:r>
              <a:rPr lang="ko-KR" altLang="ko-KR" sz="2400" noProof="1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175" name="Picture 6" descr="C:\Users\USER\AppData\Local\Microsoft\Windows\Temporary Internet Files\Content.IE5\YA33ZEIX\394072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000240"/>
            <a:ext cx="5592762" cy="372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4348" y="4286256"/>
            <a:ext cx="7786742" cy="14465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사전적 정의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</a:t>
            </a:r>
          </a:p>
          <a:p>
            <a:pPr>
              <a:defRPr/>
            </a:pPr>
            <a:endParaRPr lang="en-US" altLang="ko-KR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노인이라는 이유로 인간의 존엄성을 차별 받지 않을 권리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>
              <a:defRPr/>
            </a:pP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노후에도 인간답게 생활할 수 있는 권리</a:t>
            </a:r>
            <a:r>
              <a:rPr lang="en-US" altLang="ko-KR" sz="22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22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96" name="Picture 9" descr="C:\Program Files\Microsoft Office\MEDIA\CAGCAT10\j03029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1" y="1215272"/>
            <a:ext cx="2000264" cy="280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57200" y="150813"/>
            <a:ext cx="8229600" cy="796908"/>
          </a:xfrm>
        </p:spPr>
        <p:txBody>
          <a:bodyPr/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인권이란 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6" descr="http://postfiles14.naver.net/20140426_109/aaiikk_1398502748566rNd3N_JPEG/%B3%EB%C0%CE%C7%D0%B4%EB%BF%B9%B9%E6%C6%F7%BD%BA%C5%CD%C1%A6%C3%E2_%BA%B9%BB%E7.jpg?type=w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0"/>
            <a:ext cx="63579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443" y="109515"/>
            <a:ext cx="5540375" cy="928694"/>
          </a:xfrm>
        </p:spPr>
        <p:txBody>
          <a:bodyPr anchor="t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노인학대 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09605" y="2214554"/>
            <a:ext cx="8520113" cy="329565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altLang="ko-KR" sz="1800" dirty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None/>
            </a:pPr>
            <a:endParaRPr lang="en-US" altLang="ko-KR" sz="1800" dirty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○ 노인학대라 함은 노인에 대하여 </a:t>
            </a:r>
            <a:r>
              <a:rPr lang="ko-KR" altLang="en-US" sz="28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신체적⋅정신적⋅정서적⋅성적 폭력 및 경제적 착취 또는 가혹행위를 하거나 유기 또는 방임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을 하는 것을 말함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None/>
            </a:pP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  <a:p>
            <a:pPr algn="r">
              <a:buFont typeface="Wingdings" pitchFamily="2" charset="2"/>
              <a:buNone/>
            </a:pP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노인복지법 제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조의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2 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800" dirty="0">
                <a:latin typeface="HY견고딕" pitchFamily="18" charset="-127"/>
                <a:ea typeface="HY견고딕" pitchFamily="18" charset="-127"/>
              </a:rPr>
              <a:t>호</a:t>
            </a:r>
            <a:r>
              <a:rPr lang="en-US" altLang="ko-KR" sz="1800" dirty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800" dirty="0">
              <a:latin typeface="HY견고딕" pitchFamily="18" charset="-127"/>
              <a:ea typeface="HY견고딕" pitchFamily="18" charset="-127"/>
            </a:endParaRPr>
          </a:p>
          <a:p>
            <a:pPr>
              <a:buClr>
                <a:schemeClr val="accent2"/>
              </a:buClr>
            </a:pPr>
            <a:endParaRPr lang="ko-KR" altLang="ko-KR" sz="1800" noProof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오각형 6"/>
          <p:cNvSpPr/>
          <p:nvPr/>
        </p:nvSpPr>
        <p:spPr bwMode="auto">
          <a:xfrm>
            <a:off x="500034" y="1785926"/>
            <a:ext cx="1577975" cy="714380"/>
          </a:xfrm>
          <a:prstGeom prst="homePlate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ko-KR" altLang="en-US" sz="2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정의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596" y="2786058"/>
            <a:ext cx="8520113" cy="150019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○신고사례 중 친족의 학대가 전체의 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84%</a:t>
            </a:r>
          </a:p>
          <a:p>
            <a:pPr>
              <a:buFont typeface="Wingdings" pitchFamily="2" charset="2"/>
              <a:buNone/>
            </a:pP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     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자녀 → 자녀의 배우자 → 배우자 → 기타친족 → </a:t>
            </a:r>
            <a:r>
              <a:rPr lang="ko-KR" altLang="en-US" sz="28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기타</a:t>
            </a:r>
            <a:r>
              <a:rPr lang="en-US" altLang="ko-KR" sz="2800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(15.7%)</a:t>
            </a:r>
            <a:endParaRPr lang="ko-KR" altLang="ko-KR" sz="2800" noProof="1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306" name="Picture 3" descr="C:\Users\USER\AppData\Local\Microsoft\Windows\Temporary Internet Files\Content.IE5\S7N9BU2C\skin-hand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4500570"/>
            <a:ext cx="3000396" cy="1941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오각형 11"/>
          <p:cNvSpPr/>
          <p:nvPr/>
        </p:nvSpPr>
        <p:spPr bwMode="auto">
          <a:xfrm>
            <a:off x="500034" y="1785926"/>
            <a:ext cx="1577975" cy="714380"/>
          </a:xfrm>
          <a:prstGeom prst="homePlate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ko-KR" altLang="en-US" sz="2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특성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443" y="109515"/>
            <a:ext cx="5540375" cy="928694"/>
          </a:xfrm>
        </p:spPr>
        <p:txBody>
          <a:bodyPr anchor="t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노인학대 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다이어그램 11"/>
          <p:cNvGraphicFramePr/>
          <p:nvPr/>
        </p:nvGraphicFramePr>
        <p:xfrm>
          <a:off x="314325" y="1357298"/>
          <a:ext cx="8686831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443" y="109515"/>
            <a:ext cx="5540375" cy="928694"/>
          </a:xfrm>
        </p:spPr>
        <p:txBody>
          <a:bodyPr anchor="t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노인학대 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오각형 7"/>
          <p:cNvSpPr/>
          <p:nvPr/>
        </p:nvSpPr>
        <p:spPr bwMode="auto">
          <a:xfrm>
            <a:off x="500034" y="1785926"/>
            <a:ext cx="1577975" cy="714380"/>
          </a:xfrm>
          <a:prstGeom prst="homePlate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ko-KR" altLang="en-US" sz="2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특성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2"/>
          <a:srcRect l="9845" t="5116" r="6921" b="4186"/>
          <a:stretch>
            <a:fillRect/>
          </a:stretch>
        </p:blipFill>
        <p:spPr bwMode="auto">
          <a:xfrm>
            <a:off x="1928794" y="1571612"/>
            <a:ext cx="664373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443" y="109515"/>
            <a:ext cx="5540375" cy="928694"/>
          </a:xfrm>
        </p:spPr>
        <p:txBody>
          <a:bodyPr anchor="t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노인학대 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오각형 9"/>
          <p:cNvSpPr/>
          <p:nvPr/>
        </p:nvSpPr>
        <p:spPr bwMode="auto">
          <a:xfrm>
            <a:off x="500034" y="1785926"/>
            <a:ext cx="1577975" cy="714380"/>
          </a:xfrm>
          <a:prstGeom prst="homePlate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ko-KR" altLang="en-US" sz="24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유형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725470"/>
          </a:xfrm>
        </p:spPr>
        <p:txBody>
          <a:bodyPr anchor="ctr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신체적 학대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8662" y="1990715"/>
            <a:ext cx="7500990" cy="228601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buClr>
                <a:schemeClr val="accent2"/>
              </a:buClr>
            </a:pP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노인의 안전 및 소속과 애정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자존의 욕구실현을 저해하는 행위 또는 물리적 힘 또는 도구를 이용하여 </a:t>
            </a:r>
            <a:r>
              <a:rPr lang="ko-KR" altLang="en-US" sz="2800" u="sng" dirty="0">
                <a:latin typeface="HY견고딕" pitchFamily="18" charset="-127"/>
                <a:ea typeface="HY견고딕" pitchFamily="18" charset="-127"/>
              </a:rPr>
              <a:t>노인에게 신체적 혹은 정신적 손상</a:t>
            </a:r>
            <a:r>
              <a:rPr lang="en-US" altLang="ko-KR" sz="2800" u="sng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u="sng" dirty="0">
                <a:latin typeface="HY견고딕" pitchFamily="18" charset="-127"/>
                <a:ea typeface="HY견고딕" pitchFamily="18" charset="-127"/>
              </a:rPr>
              <a:t>고통</a:t>
            </a:r>
            <a:r>
              <a:rPr lang="en-US" altLang="ko-KR" sz="2800" u="sng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u="sng" dirty="0">
                <a:latin typeface="HY견고딕" pitchFamily="18" charset="-127"/>
                <a:ea typeface="HY견고딕" pitchFamily="18" charset="-127"/>
              </a:rPr>
              <a:t>장애 등을 유발시키는 행위</a:t>
            </a:r>
            <a:r>
              <a:rPr lang="en-US" altLang="ko-KR" sz="2800" u="sng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2800" u="sng" dirty="0">
              <a:latin typeface="HY견고딕" pitchFamily="18" charset="-127"/>
              <a:ea typeface="HY견고딕" pitchFamily="18" charset="-127"/>
            </a:endParaRPr>
          </a:p>
          <a:p>
            <a:pPr>
              <a:buClr>
                <a:schemeClr val="accent2"/>
              </a:buClr>
            </a:pPr>
            <a:endParaRPr lang="ko-KR" altLang="ko-KR" sz="1200" noProof="1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21" y="1376348"/>
            <a:ext cx="842968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725470"/>
          </a:xfrm>
        </p:spPr>
        <p:txBody>
          <a:bodyPr anchor="ctr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신체적 학대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10" y="1785926"/>
            <a:ext cx="8115357" cy="164307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buClr>
                <a:schemeClr val="accent2"/>
              </a:buClr>
            </a:pP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비난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모욕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협박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무시 등 언어 및 비언어적 행위를 통하여 노인에게 정서적으로 고통을 주는 행위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725470"/>
          </a:xfrm>
        </p:spPr>
        <p:txBody>
          <a:bodyPr anchor="ctr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정서적 학대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Picture 2" descr="C:\Users\USER\AppData\Local\Microsoft\Windows\Temporary Internet Files\Content.IE5\7U1EHKTP\SUEN%CC%83O-INSOMNIO-DIABETES-OBESIDAD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714752"/>
            <a:ext cx="3607065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071" y="1490649"/>
            <a:ext cx="850109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725470"/>
          </a:xfrm>
        </p:spPr>
        <p:txBody>
          <a:bodyPr anchor="ctr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정서적 학대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1472" y="1851025"/>
            <a:ext cx="8143932" cy="164941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buClr>
                <a:schemeClr val="accent2"/>
              </a:buClr>
            </a:pP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성적수치심유발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성폭력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성희롱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강간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등 노인의 의사에  반하여 강제적으로 행하는 모든 성적 행위</a:t>
            </a:r>
            <a:endParaRPr lang="ko-KR" altLang="ko-KR" sz="2800" noProof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725470"/>
          </a:xfrm>
        </p:spPr>
        <p:txBody>
          <a:bodyPr anchor="ctr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성적 학대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27119" t="46024" r="30508"/>
          <a:stretch>
            <a:fillRect/>
          </a:stretch>
        </p:blipFill>
        <p:spPr bwMode="auto">
          <a:xfrm>
            <a:off x="2786050" y="3714752"/>
            <a:ext cx="3571900" cy="2597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/>
          <a:srcRect l="4129" r="3389" b="53976"/>
          <a:stretch>
            <a:fillRect/>
          </a:stretch>
        </p:blipFill>
        <p:spPr bwMode="auto">
          <a:xfrm>
            <a:off x="721836" y="1785926"/>
            <a:ext cx="842216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725470"/>
          </a:xfrm>
        </p:spPr>
        <p:txBody>
          <a:bodyPr anchor="ctr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성적 학대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48" y="1643051"/>
            <a:ext cx="7929618" cy="257176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buClr>
                <a:schemeClr val="accent2"/>
              </a:buClr>
            </a:pP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노인의 의사에 반하여 노인으로부터 재산 또는 권리를 빼앗아가는 행위로서  </a:t>
            </a:r>
            <a:endParaRPr lang="ko-KR" altLang="ko-KR" sz="2800" noProof="1">
              <a:latin typeface="HY견고딕" pitchFamily="18" charset="-127"/>
              <a:ea typeface="HY견고딕" pitchFamily="18" charset="-127"/>
            </a:endParaRPr>
          </a:p>
          <a:p>
            <a:pPr>
              <a:buClr>
                <a:schemeClr val="accent2"/>
              </a:buClr>
            </a:pP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경재적  착취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재산에 관한 법률 권리 위반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경제적 권리와 관련된 의사결정에서의 통제 등을 하는 행위</a:t>
            </a:r>
            <a:endParaRPr lang="ko-KR" altLang="ko-KR" sz="2800" noProof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725470"/>
          </a:xfrm>
        </p:spPr>
        <p:txBody>
          <a:bodyPr anchor="ctr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경제적 학대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 l="30292" t="55155" r="27458"/>
          <a:stretch>
            <a:fillRect/>
          </a:stretch>
        </p:blipFill>
        <p:spPr bwMode="auto">
          <a:xfrm>
            <a:off x="2857488" y="4429132"/>
            <a:ext cx="3429024" cy="2038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 b="49114"/>
          <a:stretch>
            <a:fillRect/>
          </a:stretch>
        </p:blipFill>
        <p:spPr bwMode="auto">
          <a:xfrm>
            <a:off x="500034" y="2071678"/>
            <a:ext cx="838996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725470"/>
          </a:xfrm>
        </p:spPr>
        <p:txBody>
          <a:bodyPr anchor="ctr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경제적 학대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657255" y="1329625"/>
            <a:ext cx="8201025" cy="13849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부양의무자로서의 책임이나 의무를 거부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불이행 혹은 포기하여 노인의 의식주 및 의료를 적절하게 제공하지 않는 행위</a:t>
            </a:r>
          </a:p>
        </p:txBody>
      </p:sp>
      <p:pic>
        <p:nvPicPr>
          <p:cNvPr id="235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928934"/>
            <a:ext cx="6429420" cy="3214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725470"/>
          </a:xfrm>
        </p:spPr>
        <p:txBody>
          <a:bodyPr anchor="ctr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방임 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619097" y="1324619"/>
            <a:ext cx="7929618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보호자 또는 부양의무자가  노인을 버리는 행위</a:t>
            </a:r>
          </a:p>
        </p:txBody>
      </p:sp>
      <p:pic>
        <p:nvPicPr>
          <p:cNvPr id="245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214554"/>
            <a:ext cx="6939267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913"/>
            <a:ext cx="8229600" cy="725470"/>
          </a:xfrm>
        </p:spPr>
        <p:txBody>
          <a:bodyPr anchor="ctr">
            <a:no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유기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제목 1"/>
          <p:cNvSpPr>
            <a:spLocks noGrp="1"/>
          </p:cNvSpPr>
          <p:nvPr>
            <p:ph type="title"/>
          </p:nvPr>
        </p:nvSpPr>
        <p:spPr>
          <a:xfrm>
            <a:off x="466725" y="152377"/>
            <a:ext cx="8229600" cy="796908"/>
          </a:xfrm>
        </p:spPr>
        <p:txBody>
          <a:bodyPr>
            <a:norm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법령 및 처벌</a:t>
            </a:r>
          </a:p>
        </p:txBody>
      </p:sp>
      <p:sp>
        <p:nvSpPr>
          <p:cNvPr id="4" name="폭발 2 3"/>
          <p:cNvSpPr/>
          <p:nvPr/>
        </p:nvSpPr>
        <p:spPr bwMode="auto">
          <a:xfrm>
            <a:off x="258763" y="1050925"/>
            <a:ext cx="8504237" cy="5227638"/>
          </a:xfrm>
          <a:prstGeom prst="irregularSeal2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>
              <a:defRPr/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노인복지법</a:t>
            </a:r>
            <a:r>
              <a:rPr lang="en-US" altLang="ko-KR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pPr>
              <a:defRPr/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가종폭력범죄의 처벌 </a:t>
            </a:r>
            <a:endParaRPr lang="en-US" altLang="ko-KR" sz="32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defRPr/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등에 관한 특례법</a:t>
            </a:r>
            <a:r>
              <a:rPr lang="en-US" altLang="ko-KR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,  </a:t>
            </a:r>
          </a:p>
          <a:p>
            <a:pPr>
              <a:defRPr/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형법 적용 가능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제목 1"/>
          <p:cNvSpPr>
            <a:spLocks noGrp="1"/>
          </p:cNvSpPr>
          <p:nvPr>
            <p:ph type="title"/>
          </p:nvPr>
        </p:nvSpPr>
        <p:spPr>
          <a:xfrm>
            <a:off x="457200" y="246063"/>
            <a:ext cx="8229600" cy="654032"/>
          </a:xfrm>
        </p:spPr>
        <p:txBody>
          <a:bodyPr>
            <a:no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법령 및 처벌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48" y="1357298"/>
            <a:ext cx="5357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ko-KR" altLang="en-US" sz="2400" dirty="0">
                <a:latin typeface="HY견고딕" pitchFamily="18" charset="-127"/>
                <a:ea typeface="HY견고딕" pitchFamily="18" charset="-127"/>
              </a:rPr>
              <a:t> 노인복지법상 노인학대 처벌 기준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9" name="다이어그램 8"/>
          <p:cNvGraphicFramePr/>
          <p:nvPr/>
        </p:nvGraphicFramePr>
        <p:xfrm>
          <a:off x="500034" y="2214554"/>
          <a:ext cx="7715271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630" name="TextBox 9"/>
          <p:cNvSpPr txBox="1">
            <a:spLocks noChangeArrowheads="1"/>
          </p:cNvSpPr>
          <p:nvPr/>
        </p:nvSpPr>
        <p:spPr bwMode="auto">
          <a:xfrm>
            <a:off x="3286116" y="5572140"/>
            <a:ext cx="55895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년 이하의 징역</a:t>
            </a:r>
            <a:endParaRPr lang="en-US" altLang="ko-KR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또는 </a:t>
            </a:r>
            <a:r>
              <a:rPr lang="en-US" altLang="ko-KR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b="1" dirty="0" err="1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백만원</a:t>
            </a:r>
            <a:r>
              <a:rPr lang="ko-KR" altLang="en-US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이하의 벌금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1142976" y="3500438"/>
            <a:ext cx="2357454" cy="221457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lvl="0" algn="ctr"/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주변에서 학대 받는 노인을 발견했을 때</a:t>
            </a:r>
          </a:p>
        </p:txBody>
      </p:sp>
      <p:sp>
        <p:nvSpPr>
          <p:cNvPr id="5" name="타원 4"/>
          <p:cNvSpPr/>
          <p:nvPr/>
        </p:nvSpPr>
        <p:spPr>
          <a:xfrm>
            <a:off x="3214678" y="1357298"/>
            <a:ext cx="2714644" cy="250033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신고의무자는 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그 직무상 노인학대를 알게 된 때에는 즉시 노인보호 전문기관 또는 수사기관에 신고해야 한다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노인복지법 제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39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조의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6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항</a:t>
            </a:r>
          </a:p>
        </p:txBody>
      </p:sp>
      <p:sp>
        <p:nvSpPr>
          <p:cNvPr id="6" name="타원 5"/>
          <p:cNvSpPr/>
          <p:nvPr/>
        </p:nvSpPr>
        <p:spPr>
          <a:xfrm>
            <a:off x="5715008" y="3500438"/>
            <a:ext cx="2357454" cy="221457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lvl="0" algn="ctr"/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본인이 학대를 받고 있다고 생각될 때 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lvl="0" algn="ctr"/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노인 해당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114277"/>
            <a:ext cx="8229600" cy="857256"/>
          </a:xfrm>
        </p:spPr>
        <p:txBody>
          <a:bodyPr>
            <a:norm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노인학대 신고 방법 및 절차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202148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HY견고딕" pitchFamily="18" charset="-127"/>
                <a:ea typeface="HY견고딕" pitchFamily="18" charset="-127"/>
              </a:rPr>
              <a:t>노인학대사례 처리절차</a:t>
            </a: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841" name="_x61374568" descr="DRW00000fe81aa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28670"/>
            <a:ext cx="7416824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제목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825483"/>
          </a:xfrm>
        </p:spPr>
        <p:txBody>
          <a:bodyPr/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신고내용</a:t>
            </a:r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714348" y="1857364"/>
            <a:ext cx="8001056" cy="13849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 피해 노인의 이름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성별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나의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주소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전화번호</a:t>
            </a: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§"/>
            </a:pPr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 노인 학대상황과 입은 상처나 피해에 대한 설명</a:t>
            </a:r>
          </a:p>
        </p:txBody>
      </p:sp>
      <p:pic>
        <p:nvPicPr>
          <p:cNvPr id="29701" name="Picture 1" descr="C:\Users\USER\AppData\Local\Microsoft\Windows\Temporary Internet Files\Content.IE5\K7L00KJH\30231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929066"/>
            <a:ext cx="2432057" cy="2182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제목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rm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신고자의 비밀보장</a:t>
            </a:r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571472" y="2143116"/>
            <a:ext cx="8188325" cy="26776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ko-KR" altLang="en-US" sz="2800" dirty="0">
                <a:solidFill>
                  <a:schemeClr val="accent1"/>
                </a:solidFill>
                <a:latin typeface="HY견고딕" pitchFamily="18" charset="-127"/>
                <a:ea typeface="HY견고딕" pitchFamily="18" charset="-127"/>
              </a:rPr>
              <a:t>노인보호전문기관 및 상담원은 신고자의 개인정보에 대한 비밀을 보장하며</a:t>
            </a:r>
            <a:r>
              <a:rPr lang="en-US" altLang="ko-KR" sz="2800" dirty="0">
                <a:solidFill>
                  <a:schemeClr val="accent1"/>
                </a:solidFill>
                <a:latin typeface="HY견고딕" pitchFamily="18" charset="-127"/>
                <a:ea typeface="HY견고딕" pitchFamily="18" charset="-127"/>
              </a:rPr>
              <a:t>,</a:t>
            </a:r>
          </a:p>
          <a:p>
            <a:r>
              <a:rPr lang="ko-KR" altLang="en-US" sz="2800" dirty="0" err="1">
                <a:solidFill>
                  <a:schemeClr val="accent1"/>
                </a:solidFill>
                <a:latin typeface="HY견고딕" pitchFamily="18" charset="-127"/>
                <a:ea typeface="HY견고딕" pitchFamily="18" charset="-127"/>
              </a:rPr>
              <a:t>신고인이</a:t>
            </a:r>
            <a:r>
              <a:rPr lang="ko-KR" altLang="en-US" sz="2800" dirty="0">
                <a:solidFill>
                  <a:schemeClr val="accent1"/>
                </a:solidFill>
                <a:latin typeface="HY견고딕" pitchFamily="18" charset="-127"/>
                <a:ea typeface="HY견고딕" pitchFamily="18" charset="-127"/>
              </a:rPr>
              <a:t> 원하는 경우 사례에 대한 결과를 제공받을 수 있다</a:t>
            </a:r>
            <a:r>
              <a:rPr lang="en-US" altLang="ko-KR" sz="2800" dirty="0">
                <a:solidFill>
                  <a:schemeClr val="accent1"/>
                </a:solidFill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endParaRPr lang="en-US" altLang="ko-KR" sz="28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노인복지법 제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39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조의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6 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제</a:t>
            </a:r>
            <a:r>
              <a:rPr lang="en-US" altLang="ko-KR" sz="2800" dirty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2800" dirty="0">
                <a:latin typeface="HY견고딕" pitchFamily="18" charset="-127"/>
                <a:ea typeface="HY견고딕" pitchFamily="18" charset="-127"/>
              </a:rPr>
              <a:t>항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930016" y="142852"/>
            <a:ext cx="5261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400" dirty="0">
                <a:latin typeface="HY견고딕" pitchFamily="18" charset="-127"/>
                <a:ea typeface="HY견고딕" pitchFamily="18" charset="-127"/>
              </a:rPr>
              <a:t>노인 학대 예방 수칙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1504426"/>
            <a:ext cx="7992888" cy="461664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1)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어떠한 경우에도 어르신을 학대할 권리는 아무도 없습니다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2)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어르신 본인의 건강을 유지하도록 끊임없이 노력하십시오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3)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경제적인 능력을 유지하도록 노력하십시오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4)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자녀가 어르신 부양을 이유로 재산상속을 요구하여도 자녀에게 모든 재산을 상속하지 마십시오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5)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자녀와의 관계뿐 아니라 사회적 관계에 관심을 가지고 참여하십시오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6)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지금 하시고 있는 일이 있다면 중단하지 말고 지속하도록 노력해야 합니다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7)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과거에 집착하기보다 세상의 변화를 이해하려고 노력하십시오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8)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자녀와 갈등을 갖지 않도록 자녀뿐 아니라 어르신도 가정의 화목을 위해 최선을 다하셔야 합니다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9)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학대 받는 것이 자신의 잘못이라 지적하고 숨기보다는 주변 사람에게 도움을 청하십시오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10)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노인이 되었다고 도움 받으시려고 하시기보다는 주변사람에게 도움을 주는 일을 하도록 노력해야 합니다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95240"/>
            <a:ext cx="8229600" cy="796908"/>
          </a:xfrm>
        </p:spPr>
        <p:txBody>
          <a:bodyPr anchor="t">
            <a:normAutofit/>
          </a:bodyPr>
          <a:lstStyle/>
          <a:p>
            <a:r>
              <a:rPr lang="ko-KR" altLang="en-US" noProof="1">
                <a:latin typeface="HY견고딕" pitchFamily="18" charset="-127"/>
                <a:ea typeface="HY견고딕" pitchFamily="18" charset="-127"/>
              </a:rPr>
              <a:t>학대예방</a:t>
            </a:r>
            <a:endParaRPr lang="ko-KR" altLang="ko-KR" noProof="1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0034" y="2000240"/>
            <a:ext cx="8162923" cy="3214710"/>
          </a:xfrm>
        </p:spPr>
        <p:txBody>
          <a:bodyPr anchor="ctr"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솔직하게 표현하기 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: 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도움요청하기</a:t>
            </a:r>
            <a:endParaRPr lang="ko-KR" altLang="ko-KR" sz="2800" noProof="1">
              <a:latin typeface="HY견고딕" pitchFamily="18" charset="-127"/>
              <a:ea typeface="HY견고딕" pitchFamily="18" charset="-127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endParaRPr lang="ko-KR" altLang="ko-KR" sz="2800" noProof="1">
              <a:latin typeface="HY견고딕" pitchFamily="18" charset="-127"/>
              <a:ea typeface="HY견고딕" pitchFamily="18" charset="-127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스트레스 관리 </a:t>
            </a:r>
            <a:endParaRPr lang="ko-KR" altLang="ko-KR" sz="2800" noProof="1">
              <a:latin typeface="HY견고딕" pitchFamily="18" charset="-127"/>
              <a:ea typeface="HY견고딕" pitchFamily="18" charset="-127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endParaRPr lang="ko-KR" altLang="ko-KR" sz="2800" noProof="1">
              <a:latin typeface="HY견고딕" pitchFamily="18" charset="-127"/>
              <a:ea typeface="HY견고딕" pitchFamily="18" charset="-127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업무 전 체조하기 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: </a:t>
            </a:r>
          </a:p>
          <a:p>
            <a:pPr>
              <a:buClr>
                <a:schemeClr val="tx1"/>
              </a:buClr>
              <a:buNone/>
            </a:pPr>
            <a:r>
              <a:rPr lang="en-US" altLang="ko-KR" sz="2800" noProof="1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근골격계 질환 예방</a:t>
            </a:r>
            <a:r>
              <a:rPr lang="ko-KR" altLang="ko-KR" sz="2800" noProof="1">
                <a:latin typeface="HY견고딕" pitchFamily="18" charset="-127"/>
                <a:ea typeface="HY견고딕" pitchFamily="18" charset="-127"/>
              </a:rPr>
              <a:t>,  </a:t>
            </a:r>
            <a:r>
              <a:rPr lang="ko-KR" altLang="en-US" sz="2800" noProof="1">
                <a:latin typeface="HY견고딕" pitchFamily="18" charset="-127"/>
                <a:ea typeface="HY견고딕" pitchFamily="18" charset="-127"/>
              </a:rPr>
              <a:t>지압법</a:t>
            </a:r>
            <a:endParaRPr lang="ko-KR" altLang="ko-KR" sz="2800" noProof="1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2772" name="Picture 6" descr="C:\Users\USER\AppData\Local\Microsoft\Windows\Temporary Internet Files\Content.IE5\7U1EHKTP\2765083201_55a958db14_b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2928934"/>
            <a:ext cx="2643206" cy="1747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71472" y="1428736"/>
            <a:ext cx="8286808" cy="409342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o-KR" altLang="en-US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노인 개인 차원의 대응방안</a:t>
            </a:r>
            <a:endParaRPr lang="en-US" altLang="ko-KR" sz="20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pPr marL="342900" indent="-342900">
              <a:buAutoNum type="arabicParenR"/>
            </a:pPr>
            <a:endParaRPr lang="ko-KR" altLang="en-US" sz="20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① 노인학대를 유발하는 노인의 특성과 관련된 요인 중에서 인구사회학적 변인은 통제가 불가능하므로 실제로 노인학대의 예방과 감소를 목적으로 하여 개입 가능 한 부분은 노인의 의존성이다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② 노인 스스로 의존성을 줄이고 자립능력을 기르기 위한 노력이 이루어져야 한다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③ 노인 스스로가 존경 받을 수 있도록 행동하고 가족이나 사회활동에 적극적으로 참여하는 것이 바람직하다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④ 노인학대에 대한 교육을 통하여 노인학대를 정확히 이해해야 한다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 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⑤ 가족의 부당한 처우를 당연시 하고 은폐하기보다는 이를 외부에 노출시켜 적극적인 원조요청을 할 수 있도록 노인들의 인식을 변화시키는 노력이 필요하다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</a:t>
            </a:r>
            <a:endParaRPr lang="en-US" altLang="ko-KR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1720" y="6165304"/>
            <a:ext cx="4336444" cy="338554"/>
          </a:xfrm>
          <a:prstGeom prst="rect">
            <a:avLst/>
          </a:prstGeom>
          <a:solidFill>
            <a:srgbClr val="FFFF00"/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☎ </a:t>
            </a:r>
            <a:r>
              <a:rPr lang="en-US" altLang="ko-KR" sz="1600" b="1" dirty="0" err="1"/>
              <a:t>노인학대</a:t>
            </a:r>
            <a:r>
              <a:rPr lang="en-US" altLang="ko-KR" sz="1600" b="1" dirty="0"/>
              <a:t> </a:t>
            </a:r>
            <a:r>
              <a:rPr lang="en-US" altLang="ko-KR" sz="1600" b="1" dirty="0" err="1"/>
              <a:t>상담전화</a:t>
            </a:r>
            <a:r>
              <a:rPr lang="en-US" altLang="ko-KR" sz="1600" b="1" dirty="0"/>
              <a:t> / </a:t>
            </a:r>
            <a:r>
              <a:rPr lang="en-US" altLang="ko-KR" sz="1600" b="1" dirty="0" err="1"/>
              <a:t>국번없이</a:t>
            </a:r>
            <a:r>
              <a:rPr lang="en-US" altLang="ko-KR" sz="1600" b="1" dirty="0"/>
              <a:t> </a:t>
            </a:r>
            <a:r>
              <a:rPr lang="en-US" altLang="ko-KR" sz="1600" b="1" dirty="0">
                <a:solidFill>
                  <a:srgbClr val="FF0000"/>
                </a:solidFill>
              </a:rPr>
              <a:t>1577-1389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930016" y="142852"/>
            <a:ext cx="5261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400" dirty="0">
                <a:latin typeface="HY견고딕" pitchFamily="18" charset="-127"/>
                <a:ea typeface="HY견고딕" pitchFamily="18" charset="-127"/>
              </a:rPr>
              <a:t>노인 학대 대응 방법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71472" y="1236867"/>
            <a:ext cx="8215370" cy="447814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9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2) </a:t>
            </a:r>
            <a:r>
              <a:rPr lang="ko-KR" altLang="en-US" sz="19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가족차원의 대응방안</a:t>
            </a:r>
            <a:endParaRPr lang="en-US" altLang="ko-KR" sz="19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9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① 가족에 대해서는 학교교육이나 사회교육 프로그램을 통해서 노인과 동거하는 가족들이 노년기 특성 및 노인의 심리적 특성에 대해서 이해할 수 있는 기회를 부여해 나가야 할 것이다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. </a:t>
            </a:r>
            <a:endParaRPr lang="ko-KR" altLang="en-US" sz="19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② 개인적인 성격이나 스트레스가 원인이라면 이에 대한 상담이나 치료 프로그램을 통해서 개선시킬 수 있게 해야 한다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.</a:t>
            </a:r>
          </a:p>
          <a:p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③ 직업이 없거나 경제적 곤란에 대해서는 이에 대한 서비스를 모색해 주는 접근 방법이 필요하다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9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④ 노인학대의 가해자는 주로 직계가족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특히 주로 아들과 며느리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딸 등이며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부양자인 동시에 가해자인 이들은 부양 스트레스를 경험하고 이러한 스트레스를 견뎌 내기 힘든 상황에서 학대를 하는 것으로 나타나고 있다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9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⑤ 부양부담 경감을 위한 부양수당제도의 도입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900" dirty="0">
                <a:latin typeface="HY견고딕" pitchFamily="18" charset="-127"/>
                <a:ea typeface="HY견고딕" pitchFamily="18" charset="-127"/>
              </a:rPr>
              <a:t>노인장기요양이 필요한 노인을 위한 사업의 확대 및 활성화 그리고 재가노인복지사업의 다양화 등 가족지원서비스가 강화되어야 한다</a:t>
            </a:r>
            <a:r>
              <a:rPr lang="en-US" altLang="ko-KR" sz="19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19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1720" y="6165304"/>
            <a:ext cx="4336444" cy="338554"/>
          </a:xfrm>
          <a:prstGeom prst="rect">
            <a:avLst/>
          </a:prstGeom>
          <a:solidFill>
            <a:srgbClr val="FFFF00"/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☎ </a:t>
            </a:r>
            <a:r>
              <a:rPr lang="en-US" altLang="ko-KR" sz="1600" b="1" dirty="0" err="1"/>
              <a:t>노인학대</a:t>
            </a:r>
            <a:r>
              <a:rPr lang="en-US" altLang="ko-KR" sz="1600" b="1" dirty="0"/>
              <a:t> </a:t>
            </a:r>
            <a:r>
              <a:rPr lang="en-US" altLang="ko-KR" sz="1600" b="1" dirty="0" err="1"/>
              <a:t>상담전화</a:t>
            </a:r>
            <a:r>
              <a:rPr lang="en-US" altLang="ko-KR" sz="1600" b="1" dirty="0"/>
              <a:t> / </a:t>
            </a:r>
            <a:r>
              <a:rPr lang="en-US" altLang="ko-KR" sz="1600" b="1" dirty="0" err="1"/>
              <a:t>국번없이</a:t>
            </a:r>
            <a:r>
              <a:rPr lang="en-US" altLang="ko-KR" sz="1600" b="1" dirty="0"/>
              <a:t> </a:t>
            </a:r>
            <a:r>
              <a:rPr lang="en-US" altLang="ko-KR" sz="1600" b="1" dirty="0">
                <a:solidFill>
                  <a:srgbClr val="FF0000"/>
                </a:solidFill>
              </a:rPr>
              <a:t>1577-1389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930016" y="142852"/>
            <a:ext cx="5261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400" dirty="0">
                <a:latin typeface="HY견고딕" pitchFamily="18" charset="-127"/>
                <a:ea typeface="HY견고딕" pitchFamily="18" charset="-127"/>
              </a:rPr>
              <a:t>노인 학대 대응 방법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42910" y="1428736"/>
            <a:ext cx="8143932" cy="440120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3) </a:t>
            </a:r>
            <a:r>
              <a:rPr lang="ko-KR" altLang="en-US" sz="2000" b="1" dirty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사회적 차원의 대응방안</a:t>
            </a:r>
            <a:endParaRPr lang="en-US" altLang="ko-KR" sz="2000" b="1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sz="20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① 노인학대에 대한 적극적인 사회적 대응방안이 강구되지 않고 있는 이유 중의 하나는 노인학대에 대한 일반인의 인식이 매우 낮다는 것이다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② 노인학대의 문제가 단순히 개인이나 가족의 문제가 아니라 사회 전체의 문제로 인식할 수 있는 사회적 의식의 전환이 이루어져야 할 것이다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③ 우리나라에서는 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2004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년 노인복지법 개정을 통하여 노인학대의 금지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노인학대 예방을 위한 긴급전화의 설치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노인보호전문기관의 설치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노인학대 신고 및 응급조치 의무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보조인의 선임 등의 노인학대 관련 조항을 신설하였다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000" dirty="0">
                <a:latin typeface="HY견고딕" pitchFamily="18" charset="-127"/>
                <a:ea typeface="HY견고딕" pitchFamily="18" charset="-127"/>
              </a:rPr>
              <a:t>④ 노인복지법을 잘 준수하고 실천하여 우리사회에 노인이 학대 받는 일이 없도록 하여야 할 것이다</a:t>
            </a:r>
            <a:r>
              <a:rPr lang="en-US" altLang="ko-KR" sz="2000" dirty="0">
                <a:latin typeface="HY견고딕" pitchFamily="18" charset="-127"/>
                <a:ea typeface="HY견고딕" pitchFamily="18" charset="-127"/>
              </a:rPr>
              <a:t>.</a:t>
            </a:r>
            <a:endParaRPr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1720" y="6165304"/>
            <a:ext cx="4336444" cy="338554"/>
          </a:xfrm>
          <a:prstGeom prst="rect">
            <a:avLst/>
          </a:prstGeom>
          <a:solidFill>
            <a:srgbClr val="FFFF00"/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☎ </a:t>
            </a:r>
            <a:r>
              <a:rPr lang="en-US" altLang="ko-KR" sz="1600" b="1" dirty="0" err="1"/>
              <a:t>노인학대</a:t>
            </a:r>
            <a:r>
              <a:rPr lang="en-US" altLang="ko-KR" sz="1600" b="1" dirty="0"/>
              <a:t> </a:t>
            </a:r>
            <a:r>
              <a:rPr lang="en-US" altLang="ko-KR" sz="1600" b="1" dirty="0" err="1"/>
              <a:t>상담전화</a:t>
            </a:r>
            <a:r>
              <a:rPr lang="en-US" altLang="ko-KR" sz="1600" b="1" dirty="0"/>
              <a:t> / </a:t>
            </a:r>
            <a:r>
              <a:rPr lang="en-US" altLang="ko-KR" sz="1600" b="1" dirty="0" err="1"/>
              <a:t>국번없이</a:t>
            </a:r>
            <a:r>
              <a:rPr lang="en-US" altLang="ko-KR" sz="1600" b="1" dirty="0"/>
              <a:t> </a:t>
            </a:r>
            <a:r>
              <a:rPr lang="en-US" altLang="ko-KR" sz="1600" b="1" dirty="0">
                <a:solidFill>
                  <a:srgbClr val="FF0000"/>
                </a:solidFill>
              </a:rPr>
              <a:t>1577-1389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930016" y="142852"/>
            <a:ext cx="52613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400" dirty="0">
                <a:latin typeface="HY견고딕" pitchFamily="18" charset="-127"/>
                <a:ea typeface="HY견고딕" pitchFamily="18" charset="-127"/>
              </a:rPr>
              <a:t>노인 학대 대응 방법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71472" y="2714620"/>
            <a:ext cx="1800000" cy="22145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lvl="0"/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동료의 학대행위를 목격한 경우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신속히 신고하고 제반 법률 규정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윤리기준에 따라 조치 </a:t>
            </a:r>
            <a:endParaRPr lang="en-US" altLang="ko-KR" dirty="0">
              <a:latin typeface="HY견고딕" pitchFamily="18" charset="-127"/>
              <a:ea typeface="HY견고딕" pitchFamily="18" charset="-127"/>
            </a:endParaRPr>
          </a:p>
          <a:p>
            <a:pPr lvl="0"/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증거물 확보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690794" y="2714620"/>
            <a:ext cx="1800000" cy="22145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lvl="0"/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노인들간의 집단 따돌림이나 학대행위 예방 및 해결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810116" y="2714620"/>
            <a:ext cx="1800000" cy="22145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lvl="0"/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노인학대 행위의 민감성 및 방지를 위한 개인 및 직원들 간의 노력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929438" y="2714620"/>
            <a:ext cx="1800000" cy="22145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바람직한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노인돌봄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방법에 대한 모색 및 의견교환의 장 마련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642910" y="142852"/>
            <a:ext cx="81163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400" dirty="0">
                <a:latin typeface="HY견고딕" pitchFamily="18" charset="-127"/>
                <a:ea typeface="HY견고딕" pitchFamily="18" charset="-127"/>
              </a:rPr>
              <a:t>학대예방을 위한 종사자의 역할</a:t>
            </a:r>
          </a:p>
        </p:txBody>
      </p:sp>
      <p:sp>
        <p:nvSpPr>
          <p:cNvPr id="8" name="이등변 삼각형 7"/>
          <p:cNvSpPr/>
          <p:nvPr/>
        </p:nvSpPr>
        <p:spPr>
          <a:xfrm rot="5400000">
            <a:off x="2350278" y="3607596"/>
            <a:ext cx="357190" cy="2857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이등변 삼각형 8"/>
          <p:cNvSpPr/>
          <p:nvPr/>
        </p:nvSpPr>
        <p:spPr>
          <a:xfrm rot="5400000">
            <a:off x="4474368" y="3607595"/>
            <a:ext cx="357190" cy="2857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5400000">
            <a:off x="6598458" y="3607595"/>
            <a:ext cx="357190" cy="2857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1153</Words>
  <Application>Microsoft Office PowerPoint</Application>
  <PresentationFormat>화면 슬라이드 쇼(4:3)</PresentationFormat>
  <Paragraphs>193</Paragraphs>
  <Slides>32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40" baseType="lpstr">
      <vt:lpstr>굴림</vt:lpstr>
      <vt:lpstr>Arial</vt:lpstr>
      <vt:lpstr>맑은 고딕</vt:lpstr>
      <vt:lpstr>HY견고딕</vt:lpstr>
      <vt:lpstr>Wingdings</vt:lpstr>
      <vt:lpstr>Consolas</vt:lpstr>
      <vt:lpstr>Century Gothic</vt:lpstr>
      <vt:lpstr>Office 테마</vt:lpstr>
      <vt:lpstr>PowerPoint 프레젠테이션</vt:lpstr>
      <vt:lpstr>들어가기</vt:lpstr>
      <vt:lpstr>인권이란 ?</vt:lpstr>
      <vt:lpstr>PowerPoint 프레젠테이션</vt:lpstr>
      <vt:lpstr>인권이란 ?</vt:lpstr>
      <vt:lpstr>PowerPoint 프레젠테이션</vt:lpstr>
      <vt:lpstr>노인학대  </vt:lpstr>
      <vt:lpstr>노인학대  </vt:lpstr>
      <vt:lpstr>노인학대  </vt:lpstr>
      <vt:lpstr>노인학대  </vt:lpstr>
      <vt:lpstr>신체적 학대 </vt:lpstr>
      <vt:lpstr>신체적 학대 </vt:lpstr>
      <vt:lpstr>정서적 학대 </vt:lpstr>
      <vt:lpstr>정서적 학대 </vt:lpstr>
      <vt:lpstr>성적 학대 </vt:lpstr>
      <vt:lpstr>성적 학대 </vt:lpstr>
      <vt:lpstr>경제적 학대 </vt:lpstr>
      <vt:lpstr>경제적 학대 </vt:lpstr>
      <vt:lpstr>방임 </vt:lpstr>
      <vt:lpstr>유기</vt:lpstr>
      <vt:lpstr>법령 및 처벌</vt:lpstr>
      <vt:lpstr>법령 및 처벌</vt:lpstr>
      <vt:lpstr>노인학대 신고 방법 및 절차</vt:lpstr>
      <vt:lpstr>PowerPoint 프레젠테이션</vt:lpstr>
      <vt:lpstr>신고내용</vt:lpstr>
      <vt:lpstr>신고자의 비밀보장</vt:lpstr>
      <vt:lpstr>PowerPoint 프레젠테이션</vt:lpstr>
      <vt:lpstr>학대예방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salang14</cp:lastModifiedBy>
  <cp:revision>72</cp:revision>
  <dcterms:created xsi:type="dcterms:W3CDTF">2013-07-19T12:25:01Z</dcterms:created>
  <dcterms:modified xsi:type="dcterms:W3CDTF">2019-10-11T05:37:13Z</dcterms:modified>
</cp:coreProperties>
</file>