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6858000" cy="9906000" type="A4"/>
  <p:notesSz cx="6797675" cy="9926638"/>
  <p:defaultTextStyle>
    <a:defPPr>
      <a:defRPr lang="ko-KR"/>
    </a:defPPr>
    <a:lvl1pPr marL="0" algn="l" defTabSz="95765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828" algn="l" defTabSz="95765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656" algn="l" defTabSz="95765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483" algn="l" defTabSz="95765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311" algn="l" defTabSz="95765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139" algn="l" defTabSz="95765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2967" algn="l" defTabSz="95765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794" algn="l" defTabSz="95765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0622" algn="l" defTabSz="957656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432" y="-11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585551"/>
            <a:ext cx="6858000" cy="4320449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58555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831116"/>
            <a:ext cx="6858000" cy="3302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311400"/>
            <a:ext cx="6858000" cy="73744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7298121"/>
            <a:ext cx="4227758" cy="1274172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chemeClr val="tx2"/>
                </a:solidFill>
              </a:defRPr>
            </a:lvl1pPr>
            <a:lvl2pPr marL="478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524420"/>
            <a:ext cx="5381513" cy="2590130"/>
          </a:xfrm>
          <a:effectLst/>
        </p:spPr>
        <p:txBody>
          <a:bodyPr>
            <a:noAutofit/>
          </a:bodyPr>
          <a:lstStyle>
            <a:lvl1pPr marL="670359" indent="-478828" algn="l">
              <a:defRPr sz="57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1056640"/>
            <a:ext cx="4800600" cy="501904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585551"/>
            <a:ext cx="6858000" cy="4320449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58555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831116"/>
            <a:ext cx="6858000" cy="3302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311400"/>
            <a:ext cx="6858000" cy="73744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3138269"/>
            <a:ext cx="4475000" cy="3500389"/>
          </a:xfrm>
          <a:effectLst/>
        </p:spPr>
        <p:txBody>
          <a:bodyPr anchor="b"/>
          <a:lstStyle>
            <a:lvl1pPr algn="r">
              <a:defRPr sz="4800" b="1" cap="none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9" y="6655294"/>
            <a:ext cx="4477870" cy="1206776"/>
          </a:xfrm>
        </p:spPr>
        <p:txBody>
          <a:bodyPr anchor="t"/>
          <a:lstStyle>
            <a:lvl1pPr marL="0" indent="0" algn="r">
              <a:buNone/>
              <a:defRPr sz="2100">
                <a:solidFill>
                  <a:schemeClr val="tx2"/>
                </a:solidFill>
              </a:defRPr>
            </a:lvl1pPr>
            <a:lvl2pPr marL="47882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64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31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13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96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7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6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1056639"/>
            <a:ext cx="2510028" cy="501904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1056640"/>
            <a:ext cx="2510028" cy="501904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1056640"/>
            <a:ext cx="2510028" cy="924101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5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78828" indent="0">
              <a:buNone/>
              <a:defRPr sz="2100" b="1"/>
            </a:lvl2pPr>
            <a:lvl3pPr marL="957656" indent="0">
              <a:buNone/>
              <a:defRPr sz="1900" b="1"/>
            </a:lvl3pPr>
            <a:lvl4pPr marL="1436483" indent="0">
              <a:buNone/>
              <a:defRPr sz="1700" b="1"/>
            </a:lvl4pPr>
            <a:lvl5pPr marL="1915311" indent="0">
              <a:buNone/>
              <a:defRPr sz="1700" b="1"/>
            </a:lvl5pPr>
            <a:lvl6pPr marL="2394139" indent="0">
              <a:buNone/>
              <a:defRPr sz="1700" b="1"/>
            </a:lvl6pPr>
            <a:lvl7pPr marL="2872967" indent="0">
              <a:buNone/>
              <a:defRPr sz="1700" b="1"/>
            </a:lvl7pPr>
            <a:lvl8pPr marL="3351794" indent="0">
              <a:buNone/>
              <a:defRPr sz="1700" b="1"/>
            </a:lvl8pPr>
            <a:lvl9pPr marL="3830622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2022695"/>
            <a:ext cx="2510028" cy="3962400"/>
          </a:xfrm>
        </p:spPr>
        <p:txBody>
          <a:bodyPr>
            <a:normAutofit/>
          </a:bodyPr>
          <a:lstStyle>
            <a:lvl1pPr>
              <a:defRPr sz="1900"/>
            </a:lvl1pPr>
            <a:lvl2pPr>
              <a:defRPr sz="19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1056640"/>
            <a:ext cx="2510028" cy="924101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5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78828" indent="0">
              <a:buNone/>
              <a:defRPr sz="2100" b="1"/>
            </a:lvl2pPr>
            <a:lvl3pPr marL="957656" indent="0">
              <a:buNone/>
              <a:defRPr sz="1900" b="1"/>
            </a:lvl3pPr>
            <a:lvl4pPr marL="1436483" indent="0">
              <a:buNone/>
              <a:defRPr sz="1700" b="1"/>
            </a:lvl4pPr>
            <a:lvl5pPr marL="1915311" indent="0">
              <a:buNone/>
              <a:defRPr sz="1700" b="1"/>
            </a:lvl5pPr>
            <a:lvl6pPr marL="2394139" indent="0">
              <a:buNone/>
              <a:defRPr sz="1700" b="1"/>
            </a:lvl6pPr>
            <a:lvl7pPr marL="2872967" indent="0">
              <a:buNone/>
              <a:defRPr sz="1700" b="1"/>
            </a:lvl7pPr>
            <a:lvl8pPr marL="3351794" indent="0">
              <a:buNone/>
              <a:defRPr sz="1700" b="1"/>
            </a:lvl8pPr>
            <a:lvl9pPr marL="3830622" indent="0">
              <a:buNone/>
              <a:defRPr sz="1700" b="1"/>
            </a:lvl9pPr>
          </a:lstStyle>
          <a:p>
            <a:pPr marL="0" lvl="0" indent="0" algn="ctr" defTabSz="957656" rtl="0" eaLnBrk="1" latinLnBrk="0" hangingPunct="1">
              <a:spcBef>
                <a:spcPct val="20000"/>
              </a:spcBef>
              <a:spcAft>
                <a:spcPts val="314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020824"/>
            <a:ext cx="2510028" cy="3962400"/>
          </a:xfrm>
        </p:spPr>
        <p:txBody>
          <a:bodyPr>
            <a:normAutofit/>
          </a:bodyPr>
          <a:lstStyle>
            <a:lvl1pPr>
              <a:defRPr sz="1900"/>
            </a:lvl1pPr>
            <a:lvl2pPr>
              <a:defRPr sz="19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3191934"/>
            <a:ext cx="2727064" cy="1817823"/>
          </a:xfrm>
          <a:effectLst/>
        </p:spPr>
        <p:txBody>
          <a:bodyPr anchor="b">
            <a:noAutofit/>
          </a:bodyPr>
          <a:lstStyle>
            <a:lvl1pPr marL="239414" indent="-239414" algn="l">
              <a:defRPr sz="2900" b="1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1056640"/>
            <a:ext cx="3012814" cy="7070166"/>
          </a:xfrm>
        </p:spPr>
        <p:txBody>
          <a:bodyPr anchor="ctr"/>
          <a:lstStyle>
            <a:lvl1pPr>
              <a:defRPr sz="23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5052381"/>
            <a:ext cx="2541495" cy="3090415"/>
          </a:xfrm>
        </p:spPr>
        <p:txBody>
          <a:bodyPr/>
          <a:lstStyle>
            <a:lvl1pPr marL="0" indent="0">
              <a:buNone/>
              <a:defRPr sz="1500"/>
            </a:lvl1pPr>
            <a:lvl2pPr marL="478828" indent="0">
              <a:buNone/>
              <a:defRPr sz="1300"/>
            </a:lvl2pPr>
            <a:lvl3pPr marL="957656" indent="0">
              <a:buNone/>
              <a:defRPr sz="1100"/>
            </a:lvl3pPr>
            <a:lvl4pPr marL="1436483" indent="0">
              <a:buNone/>
              <a:defRPr sz="900"/>
            </a:lvl4pPr>
            <a:lvl5pPr marL="1915311" indent="0">
              <a:buNone/>
              <a:defRPr sz="900"/>
            </a:lvl5pPr>
            <a:lvl6pPr marL="2394139" indent="0">
              <a:buNone/>
              <a:defRPr sz="900"/>
            </a:lvl6pPr>
            <a:lvl7pPr marL="2872967" indent="0">
              <a:buNone/>
              <a:defRPr sz="900"/>
            </a:lvl7pPr>
            <a:lvl8pPr marL="3351794" indent="0">
              <a:buNone/>
              <a:defRPr sz="900"/>
            </a:lvl8pPr>
            <a:lvl9pPr marL="3830622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585551"/>
            <a:ext cx="6858000" cy="4320449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58555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831116"/>
            <a:ext cx="6858000" cy="3302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311400"/>
            <a:ext cx="6858000" cy="73744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651000"/>
            <a:ext cx="3086100" cy="4517942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100"/>
            </a:lvl1pPr>
            <a:lvl2pPr marL="478828" indent="0">
              <a:buNone/>
              <a:defRPr sz="2900"/>
            </a:lvl2pPr>
            <a:lvl3pPr marL="957656" indent="0">
              <a:buNone/>
              <a:defRPr sz="2500"/>
            </a:lvl3pPr>
            <a:lvl4pPr marL="1436483" indent="0">
              <a:buNone/>
              <a:defRPr sz="2100"/>
            </a:lvl4pPr>
            <a:lvl5pPr marL="1915311" indent="0">
              <a:buNone/>
              <a:defRPr sz="2100"/>
            </a:lvl5pPr>
            <a:lvl6pPr marL="2394139" indent="0">
              <a:buNone/>
              <a:defRPr sz="2100"/>
            </a:lvl6pPr>
            <a:lvl7pPr marL="2872967" indent="0">
              <a:buNone/>
              <a:defRPr sz="2100"/>
            </a:lvl7pPr>
            <a:lvl8pPr marL="3351794" indent="0">
              <a:buNone/>
              <a:defRPr sz="2100"/>
            </a:lvl8pPr>
            <a:lvl9pPr marL="3830622" indent="0">
              <a:buNone/>
              <a:defRPr sz="21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459591"/>
            <a:ext cx="2770586" cy="3124362"/>
          </a:xfrm>
        </p:spPr>
        <p:txBody>
          <a:bodyPr anchor="b"/>
          <a:lstStyle>
            <a:lvl1pPr marL="191531" indent="-191531">
              <a:buFont typeface="Georgia" pitchFamily="18" charset="0"/>
              <a:buChar char="*"/>
              <a:defRPr sz="1700"/>
            </a:lvl1pPr>
            <a:lvl2pPr marL="478828" indent="0">
              <a:buNone/>
              <a:defRPr sz="1300"/>
            </a:lvl2pPr>
            <a:lvl3pPr marL="957656" indent="0">
              <a:buNone/>
              <a:defRPr sz="1100"/>
            </a:lvl3pPr>
            <a:lvl4pPr marL="1436483" indent="0">
              <a:buNone/>
              <a:defRPr sz="900"/>
            </a:lvl4pPr>
            <a:lvl5pPr marL="1915311" indent="0">
              <a:buNone/>
              <a:defRPr sz="900"/>
            </a:lvl5pPr>
            <a:lvl6pPr marL="2394139" indent="0">
              <a:buNone/>
              <a:defRPr sz="900"/>
            </a:lvl6pPr>
            <a:lvl7pPr marL="2872967" indent="0">
              <a:buNone/>
              <a:defRPr sz="900"/>
            </a:lvl7pPr>
            <a:lvl8pPr marL="3351794" indent="0">
              <a:buNone/>
              <a:defRPr sz="900"/>
            </a:lvl8pPr>
            <a:lvl9pPr marL="3830622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6448608"/>
            <a:ext cx="4787653" cy="1651000"/>
          </a:xfrm>
        </p:spPr>
        <p:txBody>
          <a:bodyPr anchor="b">
            <a:noAutofit/>
          </a:bodyPr>
          <a:lstStyle>
            <a:lvl1pPr algn="l">
              <a:defRPr sz="4800" b="1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1056639"/>
            <a:ext cx="4800600" cy="501904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43859"/>
            <a:ext cx="1543050" cy="7566490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1056640"/>
            <a:ext cx="3621965" cy="7070164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374467"/>
            <a:ext cx="6858000" cy="2531533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737446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443106"/>
            <a:ext cx="6858000" cy="3302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311400"/>
            <a:ext cx="6858000" cy="7374467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66" tIns="47883" rIns="95766" bIns="47883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6315354"/>
            <a:ext cx="4884383" cy="1651000"/>
          </a:xfrm>
          <a:prstGeom prst="rect">
            <a:avLst/>
          </a:prstGeom>
          <a:effectLst/>
        </p:spPr>
        <p:txBody>
          <a:bodyPr vert="horz" lIns="95766" tIns="47883" rIns="95766" bIns="47883" rtlCol="0" anchor="t" anchorCtr="0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1057709"/>
            <a:ext cx="4800600" cy="5019040"/>
          </a:xfrm>
          <a:prstGeom prst="rect">
            <a:avLst/>
          </a:prstGeom>
        </p:spPr>
        <p:txBody>
          <a:bodyPr vert="horz" lIns="95766" tIns="47883" rIns="95766" bIns="4788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915401"/>
            <a:ext cx="1885950" cy="527403"/>
          </a:xfrm>
          <a:prstGeom prst="rect">
            <a:avLst/>
          </a:prstGeom>
        </p:spPr>
        <p:txBody>
          <a:bodyPr vert="horz" lIns="95766" tIns="47883" rIns="95766" bIns="47883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2019-04-20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915401"/>
            <a:ext cx="2514601" cy="527403"/>
          </a:xfrm>
          <a:prstGeom prst="rect">
            <a:avLst/>
          </a:prstGeom>
        </p:spPr>
        <p:txBody>
          <a:bodyPr vert="horz" lIns="95766" tIns="47883" rIns="95766" bIns="47883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915401"/>
            <a:ext cx="1371600" cy="527403"/>
          </a:xfrm>
          <a:prstGeom prst="rect">
            <a:avLst/>
          </a:prstGeom>
        </p:spPr>
        <p:txBody>
          <a:bodyPr vert="horz" lIns="95766" tIns="47883" rIns="95766" bIns="47883" rtlCol="0" anchor="ctr"/>
          <a:lstStyle>
            <a:lvl1pPr algn="ctr">
              <a:defRPr sz="13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35180" indent="-335180" algn="r" defTabSz="957656" rtl="0" eaLnBrk="1" latinLnBrk="1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8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39414" indent="-191531" algn="l" defTabSz="957656" rtl="0" eaLnBrk="1" latinLnBrk="1" hangingPunct="1">
        <a:spcBef>
          <a:spcPct val="20000"/>
        </a:spcBef>
        <a:spcAft>
          <a:spcPts val="314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4593" indent="-191531" algn="l" defTabSz="957656" rtl="0" eaLnBrk="1" latinLnBrk="1" hangingPunct="1">
        <a:spcBef>
          <a:spcPct val="20000"/>
        </a:spcBef>
        <a:spcAft>
          <a:spcPts val="314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1890" indent="-191531" algn="l" defTabSz="957656" rtl="0" eaLnBrk="1" latinLnBrk="1" hangingPunct="1">
        <a:spcBef>
          <a:spcPct val="20000"/>
        </a:spcBef>
        <a:spcAft>
          <a:spcPts val="314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9187" indent="-191531" algn="l" defTabSz="957656" rtl="0" eaLnBrk="1" latinLnBrk="1" hangingPunct="1">
        <a:spcBef>
          <a:spcPct val="20000"/>
        </a:spcBef>
        <a:spcAft>
          <a:spcPts val="314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55636" indent="-191531" algn="l" defTabSz="957656" rtl="0" eaLnBrk="1" latinLnBrk="1" hangingPunct="1">
        <a:spcBef>
          <a:spcPct val="20000"/>
        </a:spcBef>
        <a:spcAft>
          <a:spcPts val="314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42933" indent="-191531" algn="l" defTabSz="957656" rtl="0" eaLnBrk="1" latinLnBrk="1" hangingPunct="1">
        <a:spcBef>
          <a:spcPct val="20000"/>
        </a:spcBef>
        <a:spcAft>
          <a:spcPts val="314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58959" indent="-191531" algn="l" defTabSz="957656" rtl="0" eaLnBrk="1" latinLnBrk="1" hangingPunct="1">
        <a:spcBef>
          <a:spcPct val="20000"/>
        </a:spcBef>
        <a:spcAft>
          <a:spcPts val="314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394139" indent="-191531" algn="l" defTabSz="957656" rtl="0" eaLnBrk="1" latinLnBrk="1" hangingPunct="1">
        <a:spcBef>
          <a:spcPct val="20000"/>
        </a:spcBef>
        <a:spcAft>
          <a:spcPts val="314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710165" indent="-191531" algn="l" defTabSz="957656" rtl="0" eaLnBrk="1" latinLnBrk="1" hangingPunct="1">
        <a:spcBef>
          <a:spcPct val="20000"/>
        </a:spcBef>
        <a:spcAft>
          <a:spcPts val="314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65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28" algn="l" defTabSz="95765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56" algn="l" defTabSz="95765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483" algn="l" defTabSz="95765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311" algn="l" defTabSz="95765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139" algn="l" defTabSz="95765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967" algn="l" defTabSz="95765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794" algn="l" defTabSz="95765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622" algn="l" defTabSz="957656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-5917" y="7735693"/>
            <a:ext cx="6863917" cy="21671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20967" tIns="10484" rIns="20967" bIns="10484" spcCol="0"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순서도: 대체 처리 28"/>
          <p:cNvSpPr/>
          <p:nvPr/>
        </p:nvSpPr>
        <p:spPr>
          <a:xfrm>
            <a:off x="201243" y="7917889"/>
            <a:ext cx="6402478" cy="1786244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67" tIns="10484" rIns="20967" bIns="10484" spcCol="0"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3513" b="100000" l="3219" r="948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24838" y="2418839"/>
            <a:ext cx="3412747" cy="3833862"/>
          </a:xfrm>
          <a:prstGeom prst="rect">
            <a:avLst/>
          </a:prstGeom>
        </p:spPr>
      </p:pic>
      <p:sp>
        <p:nvSpPr>
          <p:cNvPr id="12" name="순서도: 처리 11"/>
          <p:cNvSpPr/>
          <p:nvPr/>
        </p:nvSpPr>
        <p:spPr>
          <a:xfrm>
            <a:off x="347609" y="5820699"/>
            <a:ext cx="1483126" cy="1693233"/>
          </a:xfrm>
          <a:prstGeom prst="flowChartProcess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67" tIns="10484" rIns="20967" bIns="10484" rtlCol="0" anchor="ctr"/>
          <a:lstStyle/>
          <a:p>
            <a:pPr algn="ctr"/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</a:t>
            </a:r>
            <a:r>
              <a:rPr lang="en-US" altLang="ko-K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</a:t>
            </a:r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토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아침</a:t>
            </a:r>
            <a:r>
              <a:rPr lang="en-US" altLang="ko-K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</a:t>
            </a:r>
            <a:r>
              <a:rPr lang="en-US" altLang="ko-K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</a:t>
            </a: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저녁</a:t>
            </a:r>
            <a:r>
              <a:rPr lang="en-US" altLang="ko-K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 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개별이용시간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조정가능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032" y="167139"/>
            <a:ext cx="3087401" cy="1682946"/>
          </a:xfrm>
        </p:spPr>
        <p:txBody>
          <a:bodyPr>
            <a:normAutofit/>
          </a:bodyPr>
          <a:lstStyle/>
          <a:p>
            <a:pPr algn="l"/>
            <a:r>
              <a:rPr lang="ko-KR" altLang="en-US" sz="650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봉두</a:t>
            </a:r>
            <a:endParaRPr lang="ko-KR" altLang="en-US" sz="65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5056" y="354058"/>
            <a:ext cx="3718412" cy="1089670"/>
          </a:xfrm>
          <a:prstGeom prst="rect">
            <a:avLst/>
          </a:prstGeom>
          <a:noFill/>
        </p:spPr>
        <p:txBody>
          <a:bodyPr wrap="square" lIns="20967" tIns="10484" rIns="20967" bIns="10484" rtlCol="0">
            <a:spAutoFit/>
          </a:bodyPr>
          <a:lstStyle/>
          <a:p>
            <a:r>
              <a:rPr lang="ko-KR" altLang="en-US" sz="3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주간보호센터</a:t>
            </a:r>
            <a:r>
              <a:rPr lang="ko-KR" altLang="en-US" sz="3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에서</a:t>
            </a:r>
            <a:endParaRPr lang="en-US" altLang="ko-KR" sz="3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ko-KR" altLang="en-US" sz="3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어르신</a:t>
            </a:r>
            <a:r>
              <a:rPr lang="ko-KR" altLang="en-US" sz="3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을 모십니다</a:t>
            </a:r>
            <a:r>
              <a:rPr lang="en-US" altLang="ko-KR" sz="3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5032" y="1466302"/>
            <a:ext cx="6858000" cy="840399"/>
          </a:xfrm>
          <a:prstGeom prst="rect">
            <a:avLst/>
          </a:prstGeom>
          <a:noFill/>
        </p:spPr>
        <p:txBody>
          <a:bodyPr wrap="square" lIns="20967" tIns="10484" rIns="20967" bIns="10484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2600" b="1" cap="all" dirty="0">
                <a:ln w="0"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어르신</a:t>
            </a:r>
            <a:r>
              <a:rPr lang="ko-KR" altLang="en-US" sz="2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의 </a:t>
            </a:r>
            <a:r>
              <a:rPr lang="ko-KR" altLang="en-US" sz="2600" b="1" cap="all" dirty="0">
                <a:ln w="0"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건강한</a:t>
            </a:r>
            <a:r>
              <a:rPr lang="ko-KR" altLang="en-US" sz="2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ko-KR" altLang="en-US" sz="2600" b="1" cap="all" dirty="0">
                <a:ln w="0"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노후생활</a:t>
            </a:r>
            <a:r>
              <a:rPr lang="ko-KR" altLang="en-US" sz="2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과 </a:t>
            </a:r>
            <a:r>
              <a:rPr lang="ko-KR" altLang="en-US" sz="2600" b="1" cap="all" dirty="0">
                <a:ln w="0"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가족</a:t>
            </a:r>
            <a:r>
              <a:rPr lang="ko-KR" altLang="en-US" sz="2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의 </a:t>
            </a:r>
            <a:r>
              <a:rPr lang="ko-KR" altLang="en-US" sz="2600" b="1" cap="all" dirty="0">
                <a:ln w="0"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부양부담경감</a:t>
            </a:r>
            <a:r>
              <a:rPr lang="ko-KR" altLang="en-US" sz="2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을 위해 </a:t>
            </a:r>
            <a:r>
              <a:rPr lang="ko-KR" altLang="en-US" sz="2600" b="1" cap="all" dirty="0" err="1">
                <a:ln w="0"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낮동안</a:t>
            </a:r>
            <a:r>
              <a:rPr lang="ko-KR" altLang="en-US" sz="2600" b="1" cap="all" dirty="0">
                <a:ln w="0"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 어르신</a:t>
            </a:r>
            <a:r>
              <a:rPr lang="ko-KR" altLang="en-US" sz="2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을 모십니다</a:t>
            </a:r>
            <a:r>
              <a:rPr lang="en-US" altLang="ko-KR" sz="2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</a:rPr>
              <a:t>.</a:t>
            </a:r>
          </a:p>
        </p:txBody>
      </p:sp>
      <p:sp>
        <p:nvSpPr>
          <p:cNvPr id="14" name="순서도: 처리 13"/>
          <p:cNvSpPr/>
          <p:nvPr/>
        </p:nvSpPr>
        <p:spPr>
          <a:xfrm>
            <a:off x="346632" y="3075507"/>
            <a:ext cx="1484103" cy="2094110"/>
          </a:xfrm>
          <a:prstGeom prst="flowChartProcess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67" tIns="10484" rIns="20967" bIns="10484" rtlCol="0" anchor="ctr"/>
          <a:lstStyle/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차량서비스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인지프로그램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신체활동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의료서비스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개인위생보조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영양간호</a:t>
            </a:r>
          </a:p>
        </p:txBody>
      </p:sp>
      <p:sp>
        <p:nvSpPr>
          <p:cNvPr id="16" name="사각형 설명선 15"/>
          <p:cNvSpPr/>
          <p:nvPr/>
        </p:nvSpPr>
        <p:spPr>
          <a:xfrm>
            <a:off x="347609" y="2536889"/>
            <a:ext cx="1483126" cy="416571"/>
          </a:xfrm>
          <a:prstGeom prst="wedgeRectCallo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67" tIns="10484" rIns="20967" bIns="10484"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서비스내용</a:t>
            </a:r>
            <a:endParaRPr lang="en-US" altLang="ko-K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14310" y="8402206"/>
            <a:ext cx="1117821" cy="313369"/>
          </a:xfrm>
          <a:prstGeom prst="rect">
            <a:avLst/>
          </a:prstGeom>
          <a:noFill/>
        </p:spPr>
        <p:txBody>
          <a:bodyPr wrap="square" lIns="20967" tIns="10484" rIns="20967" bIns="10484" rtlCol="0">
            <a:spAutoFit/>
          </a:bodyPr>
          <a:lstStyle/>
          <a:p>
            <a:endParaRPr lang="ko-KR" altLang="en-US" dirty="0"/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-160545" y="8025541"/>
            <a:ext cx="5171201" cy="753330"/>
          </a:xfrm>
          <a:prstGeom prst="rect">
            <a:avLst/>
          </a:prstGeom>
          <a:effectLst/>
        </p:spPr>
        <p:txBody>
          <a:bodyPr vert="horz" lIns="95766" tIns="47883" rIns="95766" bIns="47883" rtlCol="0" anchor="t" anchorCtr="0">
            <a:noAutofit/>
          </a:bodyPr>
          <a:lstStyle>
            <a:lvl1pPr marL="2923501" indent="-2088215" algn="l" defTabSz="4176431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247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marL="835286" indent="0">
              <a:buNone/>
            </a:pPr>
            <a:r>
              <a:rPr lang="ko-KR" altLang="en-US" sz="400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봉두주간보호센터</a:t>
            </a:r>
            <a:endParaRPr lang="ko-KR" altLang="en-US" sz="400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5687" y="8754581"/>
            <a:ext cx="4843722" cy="313369"/>
          </a:xfrm>
          <a:prstGeom prst="rect">
            <a:avLst/>
          </a:prstGeom>
          <a:noFill/>
        </p:spPr>
        <p:txBody>
          <a:bodyPr wrap="square" lIns="20967" tIns="10484" rIns="20967" bIns="10484" rtlCol="0">
            <a:spAutoFit/>
          </a:bodyPr>
          <a:lstStyle/>
          <a:p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</a:rPr>
              <a:t>☎  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</a:rPr>
              <a:t>061-835-5003   </a:t>
            </a:r>
            <a:r>
              <a:rPr lang="en-US" altLang="ko-K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바탕"/>
                <a:ea typeface="바탕"/>
              </a:rPr>
              <a:t>☎ 010-8608-3260 </a:t>
            </a:r>
            <a:endParaRPr lang="en-US" altLang="ko-KR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4" name="사각형 설명선 33"/>
          <p:cNvSpPr/>
          <p:nvPr/>
        </p:nvSpPr>
        <p:spPr>
          <a:xfrm>
            <a:off x="1984265" y="5293486"/>
            <a:ext cx="1483126" cy="416571"/>
          </a:xfrm>
          <a:prstGeom prst="wedgeRectCallo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67" tIns="10484" rIns="20967" bIns="10484"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이용료</a:t>
            </a:r>
            <a:endParaRPr lang="en-US" altLang="ko-K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사각형 설명선 34"/>
          <p:cNvSpPr/>
          <p:nvPr/>
        </p:nvSpPr>
        <p:spPr>
          <a:xfrm>
            <a:off x="1982577" y="2536889"/>
            <a:ext cx="1485302" cy="411018"/>
          </a:xfrm>
          <a:prstGeom prst="wedgeRectCallo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67" tIns="10484" rIns="20967" bIns="10484"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대상자</a:t>
            </a:r>
            <a:endParaRPr lang="en-US" altLang="ko-K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사각형 설명선 35"/>
          <p:cNvSpPr/>
          <p:nvPr/>
        </p:nvSpPr>
        <p:spPr>
          <a:xfrm>
            <a:off x="347609" y="5293486"/>
            <a:ext cx="1483126" cy="416571"/>
          </a:xfrm>
          <a:prstGeom prst="wedgeRectCallo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67" tIns="10484" rIns="20967" bIns="10484"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이용시간</a:t>
            </a:r>
            <a:endParaRPr lang="en-US" altLang="ko-KR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순서도: 처리 36"/>
          <p:cNvSpPr/>
          <p:nvPr/>
        </p:nvSpPr>
        <p:spPr>
          <a:xfrm>
            <a:off x="1983776" y="3067780"/>
            <a:ext cx="1484103" cy="2094110"/>
          </a:xfrm>
          <a:prstGeom prst="flowChartProcess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67" tIns="10484" rIns="20967" bIns="10484" rtlCol="0" anchor="ctr"/>
          <a:lstStyle/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장기요양등급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ko-K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3~5</a:t>
            </a:r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등급 </a:t>
            </a:r>
            <a:r>
              <a:rPr lang="ko-KR" altLang="en-US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어르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신및</a:t>
            </a:r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그 외 보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호가 필요한</a:t>
            </a:r>
            <a:endParaRPr lang="en-US" altLang="ko-KR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어르신</a:t>
            </a:r>
          </a:p>
        </p:txBody>
      </p:sp>
      <p:pic>
        <p:nvPicPr>
          <p:cNvPr id="1027" name="Picture 3" descr="C:\Users\레몬\Desktop\사진\꾸미기\사본 -_MG_566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>
                        <a14:foregroundMark x1="29939" y1="21609" x2="31976" y2="34023"/>
                        <a14:foregroundMark x1="30346" y1="38391" x2="25255" y2="42759"/>
                        <a14:foregroundMark x1="47862" y1="34023" x2="47862" y2="34023"/>
                        <a14:foregroundMark x1="57230" y1="30575" x2="65377" y2="35172"/>
                        <a14:foregroundMark x1="78819" y1="27816" x2="78819" y2="27816"/>
                        <a14:foregroundMark x1="75153" y1="20460" x2="73116" y2="23218"/>
                        <a14:foregroundMark x1="37678" y1="11954" x2="37678" y2="11954"/>
                        <a14:foregroundMark x1="23829" y1="32184" x2="23829" y2="33333"/>
                        <a14:foregroundMark x1="22200" y1="45287" x2="23829" y2="46667"/>
                        <a14:foregroundMark x1="29939" y1="47356" x2="32994" y2="48966"/>
                        <a14:foregroundMark x1="37678" y1="40690" x2="42770" y2="42989"/>
                        <a14:foregroundMark x1="43381" y1="46667" x2="45825" y2="47816"/>
                        <a14:foregroundMark x1="50916" y1="50805" x2="50916" y2="50805"/>
                        <a14:foregroundMark x1="55601" y1="41609" x2="55601" y2="41609"/>
                        <a14:foregroundMark x1="58248" y1="22529" x2="58248" y2="22529"/>
                        <a14:foregroundMark x1="62729" y1="48506" x2="62729" y2="48506"/>
                        <a14:foregroundMark x1="70468" y1="46667" x2="70468" y2="46667"/>
                        <a14:foregroundMark x1="16497" y1="73333" x2="16497" y2="73333"/>
                        <a14:foregroundMark x1="21181" y1="72184" x2="10998" y2="75632"/>
                        <a14:foregroundMark x1="21792" y1="18161" x2="23218" y2="250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4374" y="7838740"/>
            <a:ext cx="1591337" cy="1774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순서도: 처리 37"/>
          <p:cNvSpPr/>
          <p:nvPr/>
        </p:nvSpPr>
        <p:spPr>
          <a:xfrm>
            <a:off x="1982387" y="5820699"/>
            <a:ext cx="1483126" cy="1693233"/>
          </a:xfrm>
          <a:prstGeom prst="flowChartProcess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67" tIns="10484" rIns="20967" bIns="10484" rtlCol="0" anchor="ctr"/>
          <a:lstStyle/>
          <a:p>
            <a:pPr algn="ctr"/>
            <a:r>
              <a:rPr lang="ko-KR" altLang="en-US" sz="1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기초생활수급자</a:t>
            </a:r>
            <a:endParaRPr lang="en-US" alt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/>
                <a:ea typeface="바탕"/>
              </a:rPr>
              <a:t>☞무료</a:t>
            </a:r>
            <a:endParaRPr lang="en-US" alt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/>
              <a:ea typeface="바탕"/>
            </a:endParaRPr>
          </a:p>
          <a:p>
            <a:pPr algn="ctr"/>
            <a:r>
              <a:rPr lang="ko-KR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/>
                <a:ea typeface="바탕"/>
              </a:rPr>
              <a:t>일반어르신</a:t>
            </a:r>
            <a:endParaRPr lang="en-US" alt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바탕"/>
              <a:ea typeface="바탕"/>
            </a:endParaRPr>
          </a:p>
          <a:p>
            <a:pPr algn="ctr"/>
            <a:r>
              <a:rPr lang="ko-KR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/>
                <a:ea typeface="바탕"/>
              </a:rPr>
              <a:t>☞</a:t>
            </a:r>
            <a:r>
              <a:rPr lang="ko-KR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사용일수</a:t>
            </a:r>
            <a:r>
              <a:rPr lang="en-US" altLang="ko-KR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x15%</a:t>
            </a:r>
          </a:p>
          <a:p>
            <a:pPr algn="ctr"/>
            <a:r>
              <a:rPr lang="ko-KR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감면대상자</a:t>
            </a:r>
            <a:endParaRPr lang="en-US" alt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/>
                <a:ea typeface="바탕"/>
              </a:rPr>
              <a:t>☞사용일수</a:t>
            </a:r>
            <a:r>
              <a:rPr lang="en-US" altLang="ko-KR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/>
                <a:ea typeface="바탕"/>
              </a:rPr>
              <a:t>x9%(6%)</a:t>
            </a:r>
          </a:p>
          <a:p>
            <a:pPr algn="ctr"/>
            <a:r>
              <a:rPr lang="ko-KR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/>
                <a:ea typeface="바탕"/>
              </a:rPr>
              <a:t>☞</a:t>
            </a:r>
            <a:r>
              <a:rPr lang="ko-KR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식비</a:t>
            </a:r>
            <a:r>
              <a:rPr lang="en-US" altLang="ko-KR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r>
              <a:rPr lang="ko-KR" alt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간식비</a:t>
            </a:r>
            <a:endParaRPr lang="en-US" altLang="ko-K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7608" y="9199685"/>
            <a:ext cx="5104663" cy="413078"/>
          </a:xfrm>
          <a:prstGeom prst="rect">
            <a:avLst/>
          </a:prstGeom>
          <a:noFill/>
        </p:spPr>
        <p:txBody>
          <a:bodyPr wrap="square" lIns="20967" tIns="10484" rIns="20967" bIns="10484" rtlCol="0">
            <a:spAutoFit/>
          </a:bodyPr>
          <a:lstStyle/>
          <a:p>
            <a:r>
              <a:rPr lang="ko-KR" altLang="en-US" sz="2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전라남도 고흥군 대서면 </a:t>
            </a:r>
            <a:r>
              <a:rPr lang="ko-KR" altLang="en-US" sz="25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봉두로</a:t>
            </a:r>
            <a:r>
              <a:rPr lang="ko-KR" altLang="en-US" sz="2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altLang="ko-KR" sz="2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586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46303" y="6294391"/>
            <a:ext cx="3226655" cy="882947"/>
          </a:xfrm>
          <a:prstGeom prst="rect">
            <a:avLst/>
          </a:prstGeom>
          <a:noFill/>
        </p:spPr>
        <p:txBody>
          <a:bodyPr wrap="square" lIns="20967" tIns="10484" rIns="20967" bIns="10484" rtlCol="0">
            <a:spAutoFit/>
          </a:bodyPr>
          <a:lstStyle/>
          <a:p>
            <a:r>
              <a:rPr lang="ko-KR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금쪽같은 내 부모님 </a:t>
            </a:r>
            <a:endParaRPr lang="en-US" altLang="ko-KR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ko-KR" alt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잘 모시겠습니다</a:t>
            </a:r>
            <a:r>
              <a:rPr lang="en-US" altLang="ko-KR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!!</a:t>
            </a:r>
            <a:endParaRPr lang="ko-KR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150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류">
  <a:themeElements>
    <a:clrScheme name="기류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기류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기류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146</TotalTime>
  <Words>83</Words>
  <Application>Microsoft Office PowerPoint</Application>
  <PresentationFormat>A4 용지(210x297mm)</PresentationFormat>
  <Paragraphs>37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기류</vt:lpstr>
      <vt:lpstr>봉두</vt:lpstr>
    </vt:vector>
  </TitlesOfParts>
  <Company>R&amp;D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봉두</dc:title>
  <dc:creator>Microsoft Corporation</dc:creator>
  <cp:lastModifiedBy>User</cp:lastModifiedBy>
  <cp:revision>12</cp:revision>
  <cp:lastPrinted>2019-03-21T06:47:42Z</cp:lastPrinted>
  <dcterms:created xsi:type="dcterms:W3CDTF">2006-10-05T04:04:58Z</dcterms:created>
  <dcterms:modified xsi:type="dcterms:W3CDTF">2019-04-20T08:08:42Z</dcterms:modified>
</cp:coreProperties>
</file>