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135D"/>
    <a:srgbClr val="5E5D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608" y="-7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7C706D-425A-405F-B9B2-31BDB3DD511C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68D08-AC1B-4961-80F0-18200E9A988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80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5F38-FF64-43E6-BC1A-CF88878C2AB5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646720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2738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4583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76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89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782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7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426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9751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7769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85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840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E0501-1067-46B1-B356-EE47FC8A1646}" type="datetimeFigureOut">
              <a:rPr lang="ko-KR" altLang="en-US" smtClean="0"/>
              <a:t>2019-08-19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C0534-23EC-4C7C-B1DF-DB1F57756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377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8.png"/><Relationship Id="rId5" Type="http://schemas.openxmlformats.org/officeDocument/2006/relationships/image" Target="../media/image33.png"/><Relationship Id="rId10" Type="http://schemas.openxmlformats.org/officeDocument/2006/relationships/image" Target="../media/image37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1078"/>
            <a:ext cx="2575766" cy="826945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8840"/>
            <a:ext cx="2734164" cy="3198415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276873"/>
            <a:ext cx="5305290" cy="259228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5872604"/>
            <a:ext cx="1474680" cy="71111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994641"/>
            <a:ext cx="1614776" cy="46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9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618819"/>
            <a:ext cx="1708171" cy="1877981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697436" y="260648"/>
            <a:ext cx="75341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1)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이란 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결핵균이 우리 몸에 침입하여 일으키는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질병  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605" y="1368644"/>
            <a:ext cx="89289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결핵은 대부분 폐에서 발병하지만 신장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신경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뼈 등 우리 몸 속 대부분의 조직이나 장기에서 병을 일으킬 수 있다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2460" y="4572924"/>
            <a:ext cx="753412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3) </a:t>
            </a:r>
            <a:r>
              <a:rPr lang="ko-KR" altLang="en-US" sz="28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우리나라</a:t>
            </a:r>
            <a:r>
              <a:rPr lang="en-US" altLang="ko-KR" sz="28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발생 현황</a:t>
            </a:r>
            <a:r>
              <a:rPr lang="en-US" altLang="ko-KR" sz="14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(2018</a:t>
            </a:r>
            <a:r>
              <a:rPr lang="ko-KR" altLang="en-US" sz="14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기준</a:t>
            </a:r>
            <a:r>
              <a:rPr lang="en-US" altLang="ko-KR" sz="14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/>
            <a:endParaRPr lang="en-US" altLang="ko-KR" sz="1000" b="1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결핵환자  → </a:t>
            </a:r>
            <a:r>
              <a:rPr lang="en-US" altLang="ko-KR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33,796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인구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 명당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65.9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 신</a:t>
            </a:r>
            <a:r>
              <a:rPr lang="en-US" altLang="ko-KR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新</a:t>
            </a:r>
            <a:r>
              <a:rPr lang="en-US" altLang="ko-KR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  → </a:t>
            </a:r>
            <a:r>
              <a:rPr lang="en-US" altLang="ko-KR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26,433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인구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만 명당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51.5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결핵으로 인한 사망자 → </a:t>
            </a:r>
            <a:r>
              <a:rPr lang="en-US" altLang="ko-KR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1,817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(2017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기준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697436" y="1742619"/>
            <a:ext cx="753412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28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결핵균</a:t>
            </a:r>
            <a:r>
              <a:rPr lang="ko-KR" altLang="en-US" sz="2800" b="1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 특징</a:t>
            </a:r>
            <a:endParaRPr lang="en-US" altLang="ko-KR" sz="2800" b="1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다른 균에 비해 증식 속도가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느림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2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 결핵균에 감염되면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느린</a:t>
            </a:r>
            <a:r>
              <a:rPr lang="ko-KR" altLang="en-US" sz="2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속도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정상조직이 파괴됨</a:t>
            </a:r>
            <a:endParaRPr lang="en-US" altLang="ko-KR" sz="2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15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산소를 좋아하는 </a:t>
            </a:r>
            <a:r>
              <a:rPr lang="ko-KR" altLang="en-US" sz="2800" b="1" spc="-150" dirty="0" err="1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호기성균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→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폐결핵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가장 흔함</a:t>
            </a:r>
            <a:r>
              <a:rPr lang="en-US" altLang="ko-KR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(85%)</a:t>
            </a:r>
          </a:p>
          <a:p>
            <a:pPr algn="ctr"/>
            <a:endParaRPr lang="en-US" altLang="ko-KR" sz="1000" b="1" spc="-15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열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햇빛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약함 →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채광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 </a:t>
            </a:r>
            <a:r>
              <a:rPr lang="ko-KR" altLang="en-US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환기</a:t>
            </a:r>
            <a:r>
              <a:rPr lang="ko-KR" altLang="en-US" sz="2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중요</a:t>
            </a:r>
            <a:endParaRPr lang="en-US" altLang="ko-KR" sz="2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94763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-900608" y="187275"/>
            <a:ext cx="9144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감염 경로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환자가 기침이나 재채기를 하면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결핵균이 포함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되어 있는 </a:t>
            </a:r>
            <a:endParaRPr lang="en-US" altLang="ko-KR" sz="5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수많은 미세한 침 방울이 입이나 코에서 튀어 나옴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침 방울이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상당시간 공기 중에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떠 있을 수 있음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때 공기 중에 떠 있는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결핵균을 들이마심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써 감염됨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478" y="832339"/>
            <a:ext cx="1080120" cy="116814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176" b="58844"/>
          <a:stretch/>
        </p:blipFill>
        <p:spPr>
          <a:xfrm>
            <a:off x="7699718" y="-171400"/>
            <a:ext cx="1444282" cy="245787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53" t="21277" r="63176" b="73931"/>
          <a:stretch/>
        </p:blipFill>
        <p:spPr>
          <a:xfrm>
            <a:off x="8760925" y="866397"/>
            <a:ext cx="310367" cy="30723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217040" y="2653355"/>
            <a:ext cx="77768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결핵균에 감염되어도 </a:t>
            </a:r>
            <a:r>
              <a:rPr lang="ko-KR" altLang="en-US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면역력이 정상인 상태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에서는 발병하지 않고 건강한 생활을 할 수 있음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sp>
        <p:nvSpPr>
          <p:cNvPr id="39" name="직사각형 38"/>
          <p:cNvSpPr/>
          <p:nvPr/>
        </p:nvSpPr>
        <p:spPr>
          <a:xfrm>
            <a:off x="415886" y="4456193"/>
            <a:ext cx="3337892" cy="558821"/>
          </a:xfrm>
          <a:prstGeom prst="rect">
            <a:avLst/>
          </a:prstGeom>
          <a:solidFill>
            <a:srgbClr val="A61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4145" y="4504770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결핵의 감염 및 발병 과정</a:t>
            </a:r>
            <a:endParaRPr lang="ko-KR" altLang="en-US" sz="24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8104" y="5197373"/>
            <a:ext cx="32116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9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 결핵환자와 접촉 시</a:t>
            </a:r>
            <a:endParaRPr lang="en-US" altLang="ko-KR" sz="1900" b="1" spc="-300" dirty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9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↓</a:t>
            </a:r>
            <a:endParaRPr lang="ko-KR" altLang="en-US" sz="19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5845" y="5643648"/>
            <a:ext cx="4932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9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70% </a:t>
            </a:r>
            <a:r>
              <a:rPr lang="ko-KR" altLang="en-US" sz="19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9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비감염</a:t>
            </a:r>
            <a:r>
              <a:rPr lang="en-US" altLang="ko-KR" sz="19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면역반응으로 제거</a:t>
            </a:r>
            <a:r>
              <a:rPr lang="en-US" altLang="ko-KR" sz="1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r>
              <a:rPr lang="en-US" altLang="ko-KR" sz="19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 </a:t>
            </a:r>
            <a:r>
              <a:rPr lang="en-US" altLang="ko-KR" sz="2400" b="1" spc="-300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30% </a:t>
            </a:r>
            <a:r>
              <a:rPr lang="ko-KR" altLang="en-US" sz="2400" b="1" spc="-300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결핵감염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</a:t>
            </a:r>
            <a:r>
              <a:rPr lang="ko-KR" altLang="en-US" sz="2400" b="1" spc="-300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sz="1900" b="1" spc="-300" dirty="0">
              <a:solidFill>
                <a:srgbClr val="FFC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69597" y="5643648"/>
            <a:ext cx="432423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90%</a:t>
            </a:r>
            <a:r>
              <a:rPr lang="en-US" altLang="ko-KR" sz="2400" b="1" spc="-300" dirty="0" smtClean="0">
                <a:solidFill>
                  <a:srgbClr val="FFC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잠복결핵감염</a:t>
            </a:r>
            <a:r>
              <a:rPr lang="en-US" altLang="ko-KR" sz="16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평생 건강하게 지냄</a:t>
            </a:r>
            <a:r>
              <a:rPr lang="en-US" altLang="ko-KR" sz="1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1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</a:t>
            </a:r>
            <a:endParaRPr lang="en-US" altLang="ko-KR" sz="19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10%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결핵환자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(50%</a:t>
            </a:r>
            <a:r>
              <a:rPr lang="ko-KR" altLang="en-US" sz="1400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감염 후 </a:t>
            </a:r>
            <a:r>
              <a:rPr lang="en-US" altLang="ko-KR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1-2</a:t>
            </a:r>
            <a:r>
              <a:rPr lang="ko-KR" altLang="en-US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내 발병</a:t>
            </a:r>
            <a:r>
              <a:rPr lang="ko-KR" altLang="en-US" sz="1400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/ 50% - </a:t>
            </a:r>
            <a:r>
              <a:rPr lang="ko-KR" altLang="en-US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면역력 감소할 때 발병</a:t>
            </a:r>
            <a:r>
              <a:rPr lang="en-US" altLang="ko-KR" sz="14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pic>
        <p:nvPicPr>
          <p:cNvPr id="46" name="그림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445" y="3101617"/>
            <a:ext cx="1282945" cy="1037911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894967" y="3295527"/>
            <a:ext cx="61858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※ </a:t>
            </a:r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결핵환자와의 신체 접촉이나 음식을 함께 먹는 것</a:t>
            </a:r>
            <a:r>
              <a:rPr lang="en-US" altLang="ko-KR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</a:p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결핵환자의 물건을 사용하는 것으로는 감염되지 않음</a:t>
            </a:r>
            <a:r>
              <a:rPr lang="en-US" altLang="ko-KR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7781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697436" y="260648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5)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증상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0711" y="775403"/>
            <a:ext cx="1172306" cy="150384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541" y="919060"/>
            <a:ext cx="546655" cy="67219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92252" y="1391203"/>
            <a:ext cx="12307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b="1" spc="-3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기침</a:t>
            </a:r>
            <a:r>
              <a:rPr lang="en-US" altLang="ko-KR" sz="2000" b="1" spc="-3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spc="-3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가래</a:t>
            </a:r>
            <a:endParaRPr lang="ko-KR" altLang="en-US" sz="2000" b="1" spc="-3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6704" y="2279250"/>
            <a:ext cx="28803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2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가장 대표적인 증상</a:t>
            </a:r>
            <a:endParaRPr lang="ko-KR" altLang="en-US" sz="2200" b="1" spc="-15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4068700" y="919060"/>
            <a:ext cx="3888432" cy="1755487"/>
            <a:chOff x="4334934" y="3268051"/>
            <a:chExt cx="3888432" cy="1755487"/>
          </a:xfrm>
        </p:grpSpPr>
        <p:sp>
          <p:nvSpPr>
            <p:cNvPr id="33" name="TextBox 32"/>
            <p:cNvSpPr txBox="1"/>
            <p:nvPr/>
          </p:nvSpPr>
          <p:spPr>
            <a:xfrm>
              <a:off x="4334934" y="3268051"/>
              <a:ext cx="19442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폐결핵 증상</a:t>
              </a:r>
              <a:endParaRPr lang="ko-KR" altLang="en-US" sz="2000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334934" y="3700099"/>
              <a:ext cx="38884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기침</a:t>
              </a:r>
              <a:r>
                <a:rPr lang="en-US" altLang="ko-KR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가래가 </a:t>
              </a:r>
              <a:r>
                <a:rPr lang="en-US" altLang="ko-KR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2~3</a:t>
              </a:r>
              <a:r>
                <a:rPr lang="ko-KR" altLang="en-US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 이상 지속된다</a:t>
              </a:r>
              <a:r>
                <a:rPr lang="en-US" altLang="ko-KR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r>
                <a:rPr lang="ko-KR" altLang="en-US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밤에 잠잘 때 식은땀이 난다</a:t>
              </a:r>
              <a:r>
                <a:rPr lang="en-US" altLang="ko-KR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r>
                <a:rPr lang="ko-KR" altLang="en-US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다이어트를 하지 않았는데도 살이 빠진다</a:t>
              </a:r>
              <a:r>
                <a:rPr lang="en-US" altLang="ko-KR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r>
                <a:rPr lang="ko-KR" altLang="en-US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피로감을 느끼고 몸이 힘들다</a:t>
              </a:r>
              <a:r>
                <a:rPr lang="en-US" altLang="ko-KR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  <a:p>
              <a:r>
                <a:rPr lang="en-US" altLang="ko-KR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 외 미열</a:t>
              </a:r>
              <a:r>
                <a:rPr lang="en-US" altLang="ko-KR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체중감소 식욕부진 등</a:t>
              </a:r>
              <a:r>
                <a:rPr lang="en-US" altLang="ko-KR" sz="16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전신 증상</a:t>
              </a:r>
              <a:r>
                <a:rPr lang="en-US" altLang="ko-KR" sz="16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1600" b="1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121096" y="2756247"/>
            <a:ext cx="8690346" cy="504056"/>
            <a:chOff x="225054" y="6035578"/>
            <a:chExt cx="8690346" cy="504056"/>
          </a:xfrm>
        </p:grpSpPr>
        <p:sp>
          <p:nvSpPr>
            <p:cNvPr id="38" name="모서리가 둥근 직사각형 37"/>
            <p:cNvSpPr/>
            <p:nvPr/>
          </p:nvSpPr>
          <p:spPr>
            <a:xfrm>
              <a:off x="427175" y="6035578"/>
              <a:ext cx="8289650" cy="504056"/>
            </a:xfrm>
            <a:prstGeom prst="roundRect">
              <a:avLst>
                <a:gd name="adj" fmla="val 50000"/>
              </a:avLst>
            </a:prstGeom>
            <a:solidFill>
              <a:srgbClr val="A61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25054" y="6081688"/>
              <a:ext cx="86903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2000" b="1" spc="-15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증상이 나타나면 즉시 가까운 </a:t>
              </a:r>
              <a:r>
                <a:rPr lang="ko-KR" altLang="en-US" sz="2000" b="1" spc="-150" dirty="0" smtClean="0">
                  <a:solidFill>
                    <a:srgbClr val="FFB6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보건소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나 </a:t>
              </a:r>
              <a:r>
                <a:rPr lang="ko-KR" altLang="en-US" sz="2000" b="1" spc="-150" dirty="0" smtClean="0">
                  <a:solidFill>
                    <a:srgbClr val="FFB6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병원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을 </a:t>
              </a:r>
              <a:r>
                <a:rPr lang="ko-KR" altLang="en-US" sz="2000" b="1" spc="-150" dirty="0" smtClean="0">
                  <a:solidFill>
                    <a:srgbClr val="FFB6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방문</a:t>
              </a:r>
              <a:r>
                <a:rPr lang="ko-KR" altLang="en-US" sz="2000" b="1" spc="-15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하여 진료를 받는다</a:t>
              </a:r>
              <a:r>
                <a:rPr lang="en-US" altLang="ko-KR" sz="2000" b="1" spc="-150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2000" b="1" spc="-15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729725" y="3356992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</a:t>
            </a:r>
            <a:r>
              <a:rPr lang="ko-KR" altLang="en-US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단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30" y="3913235"/>
            <a:ext cx="1046677" cy="1688957"/>
          </a:xfrm>
          <a:prstGeom prst="rect">
            <a:avLst/>
          </a:prstGeom>
        </p:spPr>
      </p:pic>
      <p:sp>
        <p:nvSpPr>
          <p:cNvPr id="43" name="모서리가 둥근 직사각형 42"/>
          <p:cNvSpPr/>
          <p:nvPr/>
        </p:nvSpPr>
        <p:spPr>
          <a:xfrm>
            <a:off x="5921735" y="5647871"/>
            <a:ext cx="1535794" cy="307777"/>
          </a:xfrm>
          <a:prstGeom prst="roundRect">
            <a:avLst>
              <a:gd name="adj" fmla="val 50000"/>
            </a:avLst>
          </a:prstGeom>
          <a:solidFill>
            <a:srgbClr val="A61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4" name="모서리가 둥근 직사각형 43"/>
          <p:cNvSpPr/>
          <p:nvPr/>
        </p:nvSpPr>
        <p:spPr>
          <a:xfrm>
            <a:off x="284635" y="5646602"/>
            <a:ext cx="1683284" cy="307777"/>
          </a:xfrm>
          <a:prstGeom prst="roundRect">
            <a:avLst>
              <a:gd name="adj" fmla="val 50000"/>
            </a:avLst>
          </a:prstGeom>
          <a:solidFill>
            <a:srgbClr val="A61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spc="-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26482" y="5631204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흉부 엑스선 검사</a:t>
            </a:r>
            <a:endParaRPr lang="ko-KR" altLang="en-US" sz="16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681520" y="5632482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객담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가래</a:t>
            </a:r>
            <a:r>
              <a:rPr lang="en-US" altLang="ko-KR" sz="16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1600" b="1" spc="-15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</a:t>
            </a:r>
            <a:endParaRPr lang="ko-KR" altLang="en-US" sz="1600" b="1" spc="-15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296704" y="4353279"/>
            <a:ext cx="25176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가슴 부위의 </a:t>
            </a:r>
            <a:endParaRPr lang="en-US" altLang="ko-KR" sz="1600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엑스선 </a:t>
            </a:r>
            <a:r>
              <a:rPr lang="ko-KR" altLang="en-US" sz="1600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사진</a:t>
            </a:r>
            <a:r>
              <a:rPr lang="ko-KR" altLang="en-US" sz="1600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</a:t>
            </a:r>
          </a:p>
          <a:p>
            <a:pPr algn="ctr"/>
            <a:r>
              <a:rPr lang="ko-KR" altLang="en-US" sz="1600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촬영하여 폐결핵을 </a:t>
            </a:r>
          </a:p>
          <a:p>
            <a:pPr algn="ctr"/>
            <a:r>
              <a:rPr lang="ko-KR" altLang="en-US" sz="1600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진단하는 방법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75573" y="4349824"/>
            <a:ext cx="21538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환자의 가래를 </a:t>
            </a:r>
            <a:r>
              <a:rPr lang="ko-KR" altLang="en-US" sz="1600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받아</a:t>
            </a:r>
            <a:endParaRPr lang="en-US" altLang="ko-KR" sz="1600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현미경으로 </a:t>
            </a:r>
            <a:endParaRPr lang="ko-KR" altLang="en-US" sz="1600" spc="-15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결핵균 </a:t>
            </a:r>
            <a:r>
              <a:rPr lang="ko-KR" altLang="en-US" sz="16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존재 여부</a:t>
            </a:r>
            <a:r>
              <a:rPr lang="ko-KR" altLang="en-US" sz="1600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 </a:t>
            </a:r>
            <a:endParaRPr lang="en-US" altLang="ko-KR" sz="1600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확인하는 </a:t>
            </a:r>
            <a:r>
              <a:rPr lang="ko-KR" altLang="en-US" sz="1600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</a:t>
            </a:r>
          </a:p>
        </p:txBody>
      </p:sp>
      <p:grpSp>
        <p:nvGrpSpPr>
          <p:cNvPr id="49" name="그룹 48"/>
          <p:cNvGrpSpPr/>
          <p:nvPr/>
        </p:nvGrpSpPr>
        <p:grpSpPr>
          <a:xfrm>
            <a:off x="2930206" y="4267586"/>
            <a:ext cx="3059273" cy="1859385"/>
            <a:chOff x="3206272" y="3115265"/>
            <a:chExt cx="3024336" cy="1859385"/>
          </a:xfrm>
        </p:grpSpPr>
        <p:sp>
          <p:nvSpPr>
            <p:cNvPr id="50" name="TextBox 49"/>
            <p:cNvSpPr txBox="1"/>
            <p:nvPr/>
          </p:nvSpPr>
          <p:spPr>
            <a:xfrm>
              <a:off x="3206272" y="4235986"/>
              <a:ext cx="30243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흉부 엑스선 검사에서 </a:t>
              </a:r>
              <a:endParaRPr lang="ko-KR" altLang="en-US" sz="1400" b="1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이상 소견</a:t>
              </a:r>
              <a:r>
                <a:rPr lang="ko-KR" altLang="en-US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 있는 사람을</a:t>
              </a:r>
              <a:r>
                <a:rPr lang="en-US" altLang="ko-KR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대상으로 </a:t>
              </a:r>
              <a:endPara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ko-KR" altLang="en-US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객담</a:t>
              </a:r>
              <a:r>
                <a:rPr lang="en-US" altLang="ko-KR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가래</a:t>
              </a:r>
              <a:r>
                <a:rPr lang="en-US" altLang="ko-KR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r>
                <a:rPr lang="ko-KR" altLang="en-US" sz="14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검사를 실시</a:t>
              </a:r>
              <a:endParaRPr lang="ko-KR" altLang="en-US" sz="1400" b="1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51" name="그림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960" y="3115265"/>
              <a:ext cx="996959" cy="996959"/>
            </a:xfrm>
            <a:prstGeom prst="rect">
              <a:avLst/>
            </a:prstGeom>
          </p:spPr>
        </p:pic>
      </p:grpSp>
      <p:pic>
        <p:nvPicPr>
          <p:cNvPr id="52" name="그림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968" y="4815569"/>
            <a:ext cx="126085" cy="126085"/>
          </a:xfrm>
          <a:prstGeom prst="rect">
            <a:avLst/>
          </a:prstGeom>
        </p:spPr>
      </p:pic>
      <p:pic>
        <p:nvPicPr>
          <p:cNvPr id="53" name="그림 5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7311" y="3949152"/>
            <a:ext cx="1199481" cy="1633826"/>
          </a:xfrm>
          <a:prstGeom prst="rect">
            <a:avLst/>
          </a:prstGeom>
        </p:spPr>
      </p:pic>
      <p:pic>
        <p:nvPicPr>
          <p:cNvPr id="54" name="그림 5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480" y="4485084"/>
            <a:ext cx="1277709" cy="83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47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705531" y="476672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사업장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 발생 시 대처방안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27235" y="1484784"/>
            <a:ext cx="753412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업무종사 일시 제한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 결핵 진단 시 타인에게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결핵을 전염시킬 위험 ↑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 소실될 때까지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업무종사 일시 제한해야 함 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보통 치료약 투여 후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 후 전염성 소실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업무종사 일시 제한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해제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342900" indent="-342900" algn="ctr">
              <a:buFontTx/>
              <a:buChar char="-"/>
            </a:pP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 소실에 대한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의사 소견서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보건소에 제출</a:t>
            </a:r>
            <a:endParaRPr lang="en-US" altLang="ko-KR" sz="24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→ 업무 복귀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10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(1)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결핵환자라는 이유만으로 사업주가 업무 복귀 거부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해고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면직 등 불이익을 주는 경우</a:t>
            </a:r>
            <a:endParaRPr lang="en-US" altLang="ko-KR" sz="1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(2)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 결핵환자가 전염성이 높은 기간임에도 업무를 지속하는 경우</a:t>
            </a:r>
            <a:endParaRPr lang="en-US" altLang="ko-KR" sz="1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b="1" spc="-15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↓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en-US" altLang="ko-KR" sz="1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 사업주는 「결핵예방법」 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「산업안전법」 등의 관련 법령에 따라 처벌</a:t>
            </a:r>
            <a:endParaRPr lang="en-US" altLang="ko-KR" sz="14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529" y="260432"/>
            <a:ext cx="1371999" cy="170856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7297007" y="451044"/>
            <a:ext cx="1224136" cy="146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22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705531" y="327102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사업장 </a:t>
            </a:r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 발생 시 대처방안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0" y="1008355"/>
            <a:ext cx="912865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③ 역학조사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5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사업장 내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전염성 결핵환자 발생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시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3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질병관리본부와 보건소 결핵 담당자가 현장에 방문하여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3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현장조사 후 </a:t>
            </a:r>
            <a:r>
              <a:rPr lang="ko-KR" altLang="en-US" sz="24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접촉자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검진을 시행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5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8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사업주의 역할</a:t>
            </a:r>
            <a:endParaRPr lang="en-US" altLang="ko-KR" sz="28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5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현장조사 후 </a:t>
            </a:r>
            <a:r>
              <a:rPr lang="en-US" altLang="ko-KR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 이내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보건소로 역학조사 범위의 </a:t>
            </a:r>
            <a:r>
              <a:rPr lang="ko-KR" altLang="en-US" sz="24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접촉자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명단 제출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3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설명회 개최 알림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장소제공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필요한 준비 등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적극 협조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457200" indent="-457200" algn="ctr">
              <a:buAutoNum type="arabicParenBoth"/>
            </a:pPr>
            <a:endParaRPr lang="en-US" altLang="ko-KR" sz="3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접촉자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검진 일정에 맞추어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신속히 검사가 진행되도록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협조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④ 결핵 </a:t>
            </a:r>
            <a:r>
              <a:rPr lang="ko-KR" altLang="en-US" sz="24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유소견자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관리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5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흉부 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X-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선</a:t>
            </a:r>
            <a:r>
              <a:rPr lang="en-US" altLang="ko-KR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검사결과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결핵의심소견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받은 경우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3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보건소 혹은 의료기관에 방문하여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3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err="1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확진검사</a:t>
            </a:r>
            <a:r>
              <a:rPr lang="ko-KR" altLang="en-US" sz="24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를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시행하도록 관리</a:t>
            </a:r>
            <a:endParaRPr lang="en-US" altLang="ko-KR" sz="2400" b="1" spc="-30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08304" y="360065"/>
            <a:ext cx="1421997" cy="1171749"/>
          </a:xfrm>
          <a:prstGeom prst="rect">
            <a:avLst/>
          </a:prstGeom>
        </p:spPr>
      </p:pic>
      <p:sp>
        <p:nvSpPr>
          <p:cNvPr id="5" name="십자형 4"/>
          <p:cNvSpPr/>
          <p:nvPr/>
        </p:nvSpPr>
        <p:spPr>
          <a:xfrm>
            <a:off x="7820838" y="732222"/>
            <a:ext cx="396927" cy="367546"/>
          </a:xfrm>
          <a:prstGeom prst="plus">
            <a:avLst/>
          </a:prstGeom>
          <a:solidFill>
            <a:srgbClr val="A61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64517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797268" y="332656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en-US" altLang="ko-KR" sz="2800" b="1" spc="-30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잠복결핵감염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5343" y="882323"/>
            <a:ext cx="912865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잠복결핵이란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algn="ctr"/>
            <a:endParaRPr lang="en-US" altLang="ko-KR" sz="5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결핵균에 감염되어 있으나 결핵균이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잠자고 있는 중인 상태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휴면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/>
            <a:endParaRPr lang="en-US" altLang="ko-KR" sz="5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잠자고 있는 결핵균 → </a:t>
            </a:r>
            <a:r>
              <a:rPr lang="ko-KR" altLang="en-US" sz="2400" b="1" spc="-30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증상 및 전염성 없음</a:t>
            </a:r>
            <a:r>
              <a:rPr lang="en-US" altLang="ko-KR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4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 아님</a:t>
            </a:r>
            <a:r>
              <a:rPr lang="en-US" altLang="ko-KR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algn="ctr"/>
            <a:endParaRPr lang="en-US" altLang="ko-KR" sz="5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결핵환자 </a:t>
            </a:r>
            <a:r>
              <a:rPr lang="ko-KR" altLang="en-US" sz="2400" b="1" spc="-300" dirty="0" err="1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접촉자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중에서 </a:t>
            </a:r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환자가 전염성이 있는 동안 매일 접촉</a:t>
            </a:r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하는 주변인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검진 필요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sz="5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24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② 잠복결핵 치료</a:t>
            </a:r>
            <a:endParaRPr lang="en-US" altLang="ko-KR" sz="24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301137" y="3252461"/>
            <a:ext cx="24000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15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ONLY!</a:t>
            </a:r>
            <a:endParaRPr lang="ko-KR" altLang="en-US" sz="2800" b="1" spc="-150" dirty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350651" y="3230920"/>
            <a:ext cx="2482694" cy="3326076"/>
            <a:chOff x="61965" y="1412294"/>
            <a:chExt cx="3096344" cy="4176946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241985" y="3861048"/>
              <a:ext cx="2736304" cy="1728192"/>
            </a:xfrm>
            <a:prstGeom prst="roundRect">
              <a:avLst>
                <a:gd name="adj" fmla="val 19415"/>
              </a:avLst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1965" y="4005064"/>
              <a:ext cx="3096344" cy="12741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잠복결핵감염은</a:t>
              </a:r>
              <a:endPara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결핵균에 감염된 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상태이며</a:t>
              </a:r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,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600" b="1" spc="-150" dirty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언제든지 결핵으로 </a:t>
              </a:r>
              <a:r>
                <a:rPr lang="ko-KR" altLang="en-US" sz="1600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발병</a:t>
              </a:r>
              <a:r>
                <a:rPr lang="en-US" altLang="ko-KR" sz="1600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/>
              </a:r>
              <a:br>
                <a:rPr lang="en-US" altLang="ko-KR" sz="1600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</a:b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할 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수 있다</a:t>
              </a:r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23" name="그림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1560" y="1412294"/>
              <a:ext cx="1944216" cy="2135827"/>
            </a:xfrm>
            <a:prstGeom prst="rect">
              <a:avLst/>
            </a:prstGeom>
          </p:spPr>
        </p:pic>
      </p:grpSp>
      <p:grpSp>
        <p:nvGrpSpPr>
          <p:cNvPr id="24" name="그룹 23"/>
          <p:cNvGrpSpPr/>
          <p:nvPr/>
        </p:nvGrpSpPr>
        <p:grpSpPr>
          <a:xfrm>
            <a:off x="3370571" y="3775681"/>
            <a:ext cx="2482694" cy="2752297"/>
            <a:chOff x="3097091" y="2132856"/>
            <a:chExt cx="3096344" cy="3456384"/>
          </a:xfrm>
        </p:grpSpPr>
        <p:sp>
          <p:nvSpPr>
            <p:cNvPr id="25" name="모서리가 둥근 직사각형 24"/>
            <p:cNvSpPr/>
            <p:nvPr/>
          </p:nvSpPr>
          <p:spPr>
            <a:xfrm>
              <a:off x="3232130" y="3861048"/>
              <a:ext cx="2838470" cy="1728192"/>
            </a:xfrm>
            <a:prstGeom prst="roundRect">
              <a:avLst>
                <a:gd name="adj" fmla="val 19415"/>
              </a:avLst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097091" y="3943582"/>
              <a:ext cx="3096344" cy="16001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잠복결핵감염 </a:t>
              </a: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치료는</a:t>
              </a:r>
              <a:endParaRPr lang="en-US" altLang="ko-KR" sz="1600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결핵환자의 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치료에 비해 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600" b="1" spc="-150" dirty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훨씬 적은 양의 </a:t>
              </a:r>
              <a:r>
                <a:rPr lang="ko-KR" altLang="en-US" sz="1600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약</a:t>
              </a: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을</a:t>
              </a:r>
              <a:endParaRPr lang="en-US" altLang="ko-KR" sz="1600" spc="-150" dirty="0" smtClean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>
                <a:lnSpc>
                  <a:spcPct val="120000"/>
                </a:lnSpc>
              </a:pPr>
              <a:r>
                <a:rPr lang="ko-KR" altLang="en-US" sz="1600" spc="-150" dirty="0" smtClean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복용한다</a:t>
              </a:r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  <a:endParaRPr lang="ko-KR" altLang="en-US" sz="1600" spc="-15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27" name="그림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5500" y="2132856"/>
              <a:ext cx="2216620" cy="1415265"/>
            </a:xfrm>
            <a:prstGeom prst="rect">
              <a:avLst/>
            </a:prstGeom>
          </p:spPr>
        </p:pic>
      </p:grpSp>
      <p:grpSp>
        <p:nvGrpSpPr>
          <p:cNvPr id="28" name="그룹 27"/>
          <p:cNvGrpSpPr/>
          <p:nvPr/>
        </p:nvGrpSpPr>
        <p:grpSpPr>
          <a:xfrm>
            <a:off x="6301137" y="3833520"/>
            <a:ext cx="2482694" cy="2694655"/>
            <a:chOff x="6049746" y="2205244"/>
            <a:chExt cx="3096344" cy="3383996"/>
          </a:xfrm>
        </p:grpSpPr>
        <p:sp>
          <p:nvSpPr>
            <p:cNvPr id="29" name="모서리가 둥근 직사각형 28"/>
            <p:cNvSpPr/>
            <p:nvPr/>
          </p:nvSpPr>
          <p:spPr>
            <a:xfrm>
              <a:off x="6324599" y="3861048"/>
              <a:ext cx="2558345" cy="1728192"/>
            </a:xfrm>
            <a:prstGeom prst="roundRect">
              <a:avLst>
                <a:gd name="adj" fmla="val 19415"/>
              </a:avLst>
            </a:prstGeom>
            <a:solidFill>
              <a:srgbClr val="CECEC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049746" y="4153521"/>
              <a:ext cx="309634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결핵균을 죽이기 위한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유일한 방법은 </a:t>
              </a:r>
            </a:p>
            <a:p>
              <a:pPr algn="ctr">
                <a:lnSpc>
                  <a:spcPct val="120000"/>
                </a:lnSpc>
              </a:pPr>
              <a:r>
                <a:rPr lang="ko-KR" altLang="en-US" sz="1600" b="1" spc="-150" dirty="0" err="1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결핵약</a:t>
              </a:r>
              <a:r>
                <a:rPr lang="ko-KR" altLang="en-US" sz="1600" b="1" spc="-150" dirty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복용</a:t>
              </a:r>
              <a:r>
                <a:rPr lang="ko-KR" altLang="en-US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이다</a:t>
              </a:r>
              <a:r>
                <a:rPr lang="en-US" altLang="ko-KR" sz="16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.</a:t>
              </a:r>
            </a:p>
          </p:txBody>
        </p:sp>
        <p:pic>
          <p:nvPicPr>
            <p:cNvPr id="31" name="그림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4901" y="2205244"/>
              <a:ext cx="758451" cy="14049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09034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그림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9255" y="-1384649"/>
            <a:ext cx="3160307" cy="7118137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797268" y="332656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 예방법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9690" y="2827051"/>
            <a:ext cx="1242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술</a:t>
            </a:r>
            <a:r>
              <a:rPr lang="en-US" altLang="ko-KR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담배</a:t>
            </a:r>
            <a:endParaRPr lang="en-US" altLang="ko-KR" sz="16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891"/>
          <a:stretch/>
        </p:blipFill>
        <p:spPr>
          <a:xfrm>
            <a:off x="579435" y="1902339"/>
            <a:ext cx="901810" cy="94959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420906" y="2823392"/>
            <a:ext cx="1955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무리한 다이어트</a:t>
            </a:r>
            <a:endParaRPr lang="en-US" altLang="ko-KR" sz="16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156" y="1186671"/>
            <a:ext cx="1027393" cy="150732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6266281" y="2830403"/>
            <a:ext cx="2369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다중 이용 시설 중</a:t>
            </a:r>
            <a:endParaRPr lang="en-US" altLang="ko-KR" sz="16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환기가 용이하지 않은 장소</a:t>
            </a:r>
            <a:endParaRPr lang="en-US" altLang="ko-KR" sz="16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예</a:t>
            </a:r>
            <a:r>
              <a:rPr lang="en-US" altLang="ko-KR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PC</a:t>
            </a:r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</a:t>
            </a:r>
            <a:r>
              <a:rPr lang="en-US" altLang="ko-KR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노래방 등</a:t>
            </a:r>
            <a:endParaRPr lang="en-US" altLang="ko-KR" sz="16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5" name="그림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523" y="1424575"/>
            <a:ext cx="1406789" cy="126943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296870" y="2827051"/>
            <a:ext cx="1890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과도한 스트레스</a:t>
            </a:r>
            <a:endParaRPr lang="en-US" altLang="ko-KR" sz="1600" b="1" spc="-15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7" name="그림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223" y="1349635"/>
            <a:ext cx="1381909" cy="1343010"/>
          </a:xfrm>
          <a:prstGeom prst="rect">
            <a:avLst/>
          </a:prstGeom>
        </p:spPr>
      </p:pic>
      <p:pic>
        <p:nvPicPr>
          <p:cNvPr id="39" name="그림 3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95" r="-2081"/>
          <a:stretch/>
        </p:blipFill>
        <p:spPr>
          <a:xfrm>
            <a:off x="1481245" y="1699621"/>
            <a:ext cx="767347" cy="949599"/>
          </a:xfrm>
          <a:prstGeom prst="rect">
            <a:avLst/>
          </a:prstGeom>
        </p:spPr>
      </p:pic>
      <p:grpSp>
        <p:nvGrpSpPr>
          <p:cNvPr id="41" name="그룹 40"/>
          <p:cNvGrpSpPr/>
          <p:nvPr/>
        </p:nvGrpSpPr>
        <p:grpSpPr>
          <a:xfrm>
            <a:off x="6447132" y="4752041"/>
            <a:ext cx="2036601" cy="1589692"/>
            <a:chOff x="5168125" y="4791636"/>
            <a:chExt cx="2036601" cy="1589692"/>
          </a:xfrm>
        </p:grpSpPr>
        <p:pic>
          <p:nvPicPr>
            <p:cNvPr id="42" name="그림 4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8125" y="4791636"/>
              <a:ext cx="2036601" cy="1517684"/>
            </a:xfrm>
            <a:prstGeom prst="rect">
              <a:avLst/>
            </a:prstGeom>
          </p:spPr>
        </p:pic>
        <p:sp>
          <p:nvSpPr>
            <p:cNvPr id="43" name="모서리가 둥근 직사각형 42"/>
            <p:cNvSpPr/>
            <p:nvPr/>
          </p:nvSpPr>
          <p:spPr>
            <a:xfrm>
              <a:off x="5528165" y="6104329"/>
              <a:ext cx="1316521" cy="276999"/>
            </a:xfrm>
            <a:prstGeom prst="roundRect">
              <a:avLst>
                <a:gd name="adj" fmla="val 32021"/>
              </a:avLst>
            </a:prstGeom>
            <a:solidFill>
              <a:srgbClr val="AB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460057" y="6104329"/>
              <a:ext cx="14646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규칙적인 운동</a:t>
              </a:r>
              <a:endParaRPr lang="en-US" altLang="ko-KR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410482" y="4686673"/>
            <a:ext cx="2489190" cy="1655060"/>
            <a:chOff x="1489047" y="2905163"/>
            <a:chExt cx="2489190" cy="1655060"/>
          </a:xfrm>
        </p:grpSpPr>
        <p:sp>
          <p:nvSpPr>
            <p:cNvPr id="46" name="모서리가 둥근 직사각형 45"/>
            <p:cNvSpPr/>
            <p:nvPr/>
          </p:nvSpPr>
          <p:spPr>
            <a:xfrm>
              <a:off x="1657143" y="4283224"/>
              <a:ext cx="2085298" cy="276999"/>
            </a:xfrm>
            <a:prstGeom prst="roundRect">
              <a:avLst>
                <a:gd name="adj" fmla="val 32021"/>
              </a:avLst>
            </a:prstGeom>
            <a:solidFill>
              <a:srgbClr val="AB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489047" y="4283224"/>
              <a:ext cx="248919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주 이상 기침하면 결핵검사</a:t>
              </a:r>
              <a:endParaRPr lang="en-US" altLang="ko-KR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48" name="그림 4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2456" y="2905163"/>
              <a:ext cx="1174673" cy="1243917"/>
            </a:xfrm>
            <a:prstGeom prst="rect">
              <a:avLst/>
            </a:prstGeom>
          </p:spPr>
        </p:pic>
      </p:grpSp>
      <p:grpSp>
        <p:nvGrpSpPr>
          <p:cNvPr id="49" name="그룹 48"/>
          <p:cNvGrpSpPr/>
          <p:nvPr/>
        </p:nvGrpSpPr>
        <p:grpSpPr>
          <a:xfrm>
            <a:off x="2992913" y="4949600"/>
            <a:ext cx="2796802" cy="1388029"/>
            <a:chOff x="4788024" y="3172194"/>
            <a:chExt cx="2796802" cy="1388029"/>
          </a:xfrm>
        </p:grpSpPr>
        <p:sp>
          <p:nvSpPr>
            <p:cNvPr id="50" name="모서리가 둥근 직사각형 49"/>
            <p:cNvSpPr/>
            <p:nvPr/>
          </p:nvSpPr>
          <p:spPr>
            <a:xfrm>
              <a:off x="5538353" y="4283224"/>
              <a:ext cx="1296144" cy="276999"/>
            </a:xfrm>
            <a:prstGeom prst="roundRect">
              <a:avLst>
                <a:gd name="adj" fmla="val 32021"/>
              </a:avLst>
            </a:prstGeom>
            <a:solidFill>
              <a:srgbClr val="AB32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b="1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574357" y="4283224"/>
              <a:ext cx="12241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200" b="1" dirty="0" smtClean="0">
                  <a:solidFill>
                    <a:schemeClr val="bg1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기침예절 실천</a:t>
              </a:r>
              <a:endParaRPr lang="en-US" altLang="ko-KR" sz="1200" b="1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52" name="그림 5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8024" y="3172194"/>
              <a:ext cx="2796802" cy="976886"/>
            </a:xfrm>
            <a:prstGeom prst="rect">
              <a:avLst/>
            </a:prstGeom>
          </p:spPr>
        </p:pic>
      </p:grpSp>
      <p:sp>
        <p:nvSpPr>
          <p:cNvPr id="58" name="TextBox 57"/>
          <p:cNvSpPr txBox="1"/>
          <p:nvPr/>
        </p:nvSpPr>
        <p:spPr>
          <a:xfrm>
            <a:off x="3309017" y="4055731"/>
            <a:ext cx="2510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결핵예방 생활수칙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83570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767474" y="332656"/>
            <a:ext cx="753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spc="-300" dirty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</a:t>
            </a:r>
            <a:r>
              <a:rPr lang="en-US" altLang="ko-KR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 </a:t>
            </a:r>
            <a:r>
              <a:rPr lang="ko-KR" altLang="en-US" sz="2800" b="1" spc="-30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결핵 예방법</a:t>
            </a:r>
            <a:endParaRPr lang="en-US" altLang="ko-KR" sz="2800" b="1" spc="-300" dirty="0" smtClean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160172" y="1052736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올바른 기침예절 실천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6" name="그룹 25"/>
          <p:cNvGrpSpPr/>
          <p:nvPr/>
        </p:nvGrpSpPr>
        <p:grpSpPr>
          <a:xfrm>
            <a:off x="5782759" y="1667894"/>
            <a:ext cx="1882386" cy="2223933"/>
            <a:chOff x="6012160" y="2636912"/>
            <a:chExt cx="2375976" cy="2992540"/>
          </a:xfrm>
        </p:grpSpPr>
        <p:sp>
          <p:nvSpPr>
            <p:cNvPr id="27" name="TextBox 26"/>
            <p:cNvSpPr txBox="1"/>
            <p:nvPr/>
          </p:nvSpPr>
          <p:spPr>
            <a:xfrm>
              <a:off x="6012160" y="5075454"/>
              <a:ext cx="237597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5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기침</a:t>
              </a:r>
              <a:r>
                <a:rPr lang="en-US" altLang="ko-KR" sz="15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5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재채기 </a:t>
              </a:r>
              <a:r>
                <a:rPr lang="ko-KR" altLang="en-US" sz="15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후</a:t>
              </a:r>
              <a:endParaRPr lang="en-US" altLang="ko-KR" sz="15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r>
                <a:rPr lang="ko-KR" altLang="en-US" sz="15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흐르는</a:t>
              </a:r>
              <a:r>
                <a:rPr lang="ko-KR" altLang="en-US" sz="15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</a:t>
              </a:r>
              <a:r>
                <a:rPr lang="ko-KR" altLang="en-US" sz="1500" b="1" spc="-150" dirty="0" smtClean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물에 </a:t>
              </a:r>
              <a:r>
                <a:rPr lang="ko-KR" altLang="en-US" sz="15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손 씻기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012160" y="4725144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셋</a:t>
              </a:r>
              <a:endParaRPr lang="ko-KR" altLang="en-US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29" name="그림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192" y="2636912"/>
              <a:ext cx="1355107" cy="1800036"/>
            </a:xfrm>
            <a:prstGeom prst="rect">
              <a:avLst/>
            </a:prstGeom>
          </p:spPr>
        </p:pic>
      </p:grpSp>
      <p:grpSp>
        <p:nvGrpSpPr>
          <p:cNvPr id="30" name="그룹 29"/>
          <p:cNvGrpSpPr/>
          <p:nvPr/>
        </p:nvGrpSpPr>
        <p:grpSpPr>
          <a:xfrm>
            <a:off x="1709585" y="1590155"/>
            <a:ext cx="1721118" cy="2423519"/>
            <a:chOff x="1031428" y="2569452"/>
            <a:chExt cx="2172420" cy="3261103"/>
          </a:xfrm>
        </p:grpSpPr>
        <p:sp>
          <p:nvSpPr>
            <p:cNvPr id="31" name="TextBox 30"/>
            <p:cNvSpPr txBox="1"/>
            <p:nvPr/>
          </p:nvSpPr>
          <p:spPr>
            <a:xfrm>
              <a:off x="1031428" y="5126507"/>
              <a:ext cx="2172420" cy="704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기침</a:t>
              </a:r>
              <a:r>
                <a:rPr lang="en-US" altLang="ko-KR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, </a:t>
              </a:r>
              <a:r>
                <a:rPr lang="ko-KR" altLang="en-US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재채기 할 때 </a:t>
              </a:r>
            </a:p>
            <a:p>
              <a:r>
                <a:rPr lang="ko-KR" altLang="en-US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휴지나 손수건은 필수</a:t>
              </a:r>
            </a:p>
          </p:txBody>
        </p:sp>
        <p:grpSp>
          <p:nvGrpSpPr>
            <p:cNvPr id="38" name="그룹 37"/>
            <p:cNvGrpSpPr/>
            <p:nvPr/>
          </p:nvGrpSpPr>
          <p:grpSpPr>
            <a:xfrm>
              <a:off x="1109892" y="2569452"/>
              <a:ext cx="2093956" cy="3060000"/>
              <a:chOff x="1109892" y="2569452"/>
              <a:chExt cx="2093956" cy="3060000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1109892" y="4725144"/>
                <a:ext cx="1008112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b="1" spc="-150" dirty="0" smtClean="0">
                    <a:solidFill>
                      <a:srgbClr val="A6135D"/>
                    </a:solidFill>
                    <a:latin typeface="맑은 고딕" panose="020B0503020000020004" pitchFamily="50" charset="-127"/>
                    <a:ea typeface="맑은 고딕" panose="020B0503020000020004" pitchFamily="50" charset="-127"/>
                  </a:rPr>
                  <a:t>하나</a:t>
                </a:r>
                <a:endParaRPr lang="ko-KR" altLang="en-US" b="1" spc="-150" dirty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endParaRPr>
              </a:p>
            </p:txBody>
          </p:sp>
          <p:pic>
            <p:nvPicPr>
              <p:cNvPr id="54" name="그림 5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5915" y="2844129"/>
                <a:ext cx="1584177" cy="1610433"/>
              </a:xfrm>
              <a:prstGeom prst="rect">
                <a:avLst/>
              </a:prstGeom>
            </p:spPr>
          </p:pic>
          <p:pic>
            <p:nvPicPr>
              <p:cNvPr id="55" name="그림 5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71817" y="2569452"/>
                <a:ext cx="32031" cy="3060000"/>
              </a:xfrm>
              <a:prstGeom prst="rect">
                <a:avLst/>
              </a:prstGeom>
            </p:spPr>
          </p:pic>
        </p:grpSp>
      </p:grpSp>
      <p:grpSp>
        <p:nvGrpSpPr>
          <p:cNvPr id="56" name="그룹 55"/>
          <p:cNvGrpSpPr/>
          <p:nvPr/>
        </p:nvGrpSpPr>
        <p:grpSpPr>
          <a:xfrm>
            <a:off x="3530813" y="1615566"/>
            <a:ext cx="2042545" cy="2401908"/>
            <a:chOff x="3250036" y="2569452"/>
            <a:chExt cx="2578131" cy="3232025"/>
          </a:xfrm>
        </p:grpSpPr>
        <p:sp>
          <p:nvSpPr>
            <p:cNvPr id="57" name="TextBox 56"/>
            <p:cNvSpPr txBox="1"/>
            <p:nvPr/>
          </p:nvSpPr>
          <p:spPr>
            <a:xfrm>
              <a:off x="3250036" y="5097428"/>
              <a:ext cx="2562115" cy="704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휴지나 손수건이 없다면</a:t>
              </a:r>
            </a:p>
            <a:p>
              <a:r>
                <a:rPr lang="ko-KR" altLang="en-US" sz="1400" b="1" spc="-150" dirty="0">
                  <a:solidFill>
                    <a:srgbClr val="5E5D5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옷 소매 위쪽으로 가리기</a:t>
              </a: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3387572" y="472514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spc="-150" dirty="0" smtClean="0">
                  <a:solidFill>
                    <a:srgbClr val="A6135D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둘</a:t>
              </a:r>
              <a:endParaRPr lang="ko-KR" altLang="en-US" b="1" spc="-150" dirty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pic>
          <p:nvPicPr>
            <p:cNvPr id="60" name="그림 5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4431" y="2884059"/>
              <a:ext cx="1497955" cy="1536311"/>
            </a:xfrm>
            <a:prstGeom prst="rect">
              <a:avLst/>
            </a:prstGeom>
          </p:spPr>
        </p:pic>
        <p:pic>
          <p:nvPicPr>
            <p:cNvPr id="61" name="그림 6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6136" y="2569452"/>
              <a:ext cx="32031" cy="3060000"/>
            </a:xfrm>
            <a:prstGeom prst="rect">
              <a:avLst/>
            </a:prstGeom>
          </p:spPr>
        </p:pic>
      </p:grpSp>
      <p:grpSp>
        <p:nvGrpSpPr>
          <p:cNvPr id="64" name="그룹 63"/>
          <p:cNvGrpSpPr/>
          <p:nvPr/>
        </p:nvGrpSpPr>
        <p:grpSpPr>
          <a:xfrm>
            <a:off x="3778608" y="4154721"/>
            <a:ext cx="1602813" cy="1737069"/>
            <a:chOff x="693927" y="2140694"/>
            <a:chExt cx="1602813" cy="1737069"/>
          </a:xfrm>
        </p:grpSpPr>
        <p:pic>
          <p:nvPicPr>
            <p:cNvPr id="65" name="그림 64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3927" y="2754238"/>
              <a:ext cx="1363473" cy="1123525"/>
            </a:xfrm>
            <a:prstGeom prst="rect">
              <a:avLst/>
            </a:prstGeom>
          </p:spPr>
        </p:pic>
        <p:pic>
          <p:nvPicPr>
            <p:cNvPr id="67" name="그림 6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46326">
              <a:off x="1482105" y="2504097"/>
              <a:ext cx="565978" cy="429632"/>
            </a:xfrm>
            <a:prstGeom prst="rect">
              <a:avLst/>
            </a:prstGeom>
          </p:spPr>
        </p:pic>
        <p:pic>
          <p:nvPicPr>
            <p:cNvPr id="68" name="그림 6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059" y="2140694"/>
              <a:ext cx="478681" cy="478681"/>
            </a:xfrm>
            <a:prstGeom prst="rect">
              <a:avLst/>
            </a:prstGeom>
          </p:spPr>
        </p:pic>
        <p:pic>
          <p:nvPicPr>
            <p:cNvPr id="69" name="그림 6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2596" y="3168373"/>
              <a:ext cx="295254" cy="295254"/>
            </a:xfrm>
            <a:prstGeom prst="rect">
              <a:avLst/>
            </a:prstGeom>
          </p:spPr>
        </p:pic>
      </p:grpSp>
      <p:grpSp>
        <p:nvGrpSpPr>
          <p:cNvPr id="70" name="그룹 69"/>
          <p:cNvGrpSpPr/>
          <p:nvPr/>
        </p:nvGrpSpPr>
        <p:grpSpPr>
          <a:xfrm>
            <a:off x="5475896" y="4503673"/>
            <a:ext cx="1670336" cy="1731150"/>
            <a:chOff x="2591893" y="2498991"/>
            <a:chExt cx="1670336" cy="1731150"/>
          </a:xfrm>
        </p:grpSpPr>
        <p:pic>
          <p:nvPicPr>
            <p:cNvPr id="71" name="그림 70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98756" y="2754238"/>
              <a:ext cx="1363473" cy="1123525"/>
            </a:xfrm>
            <a:prstGeom prst="rect">
              <a:avLst/>
            </a:prstGeom>
          </p:spPr>
        </p:pic>
        <p:pic>
          <p:nvPicPr>
            <p:cNvPr id="75" name="그림 7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5004" y="3207594"/>
              <a:ext cx="295254" cy="295254"/>
            </a:xfrm>
            <a:prstGeom prst="rect">
              <a:avLst/>
            </a:prstGeom>
          </p:spPr>
        </p:pic>
        <p:cxnSp>
          <p:nvCxnSpPr>
            <p:cNvPr id="76" name="직선 연결선 75"/>
            <p:cNvCxnSpPr/>
            <p:nvPr/>
          </p:nvCxnSpPr>
          <p:spPr>
            <a:xfrm>
              <a:off x="2591893" y="2498991"/>
              <a:ext cx="0" cy="1731150"/>
            </a:xfrm>
            <a:prstGeom prst="line">
              <a:avLst/>
            </a:prstGeom>
            <a:ln w="28575">
              <a:solidFill>
                <a:srgbClr val="B5B5B5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그림 7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56" b="-1"/>
          <a:stretch/>
        </p:blipFill>
        <p:spPr>
          <a:xfrm flipH="1">
            <a:off x="6700165" y="5191023"/>
            <a:ext cx="477624" cy="242134"/>
          </a:xfrm>
          <a:prstGeom prst="rect">
            <a:avLst/>
          </a:prstGeom>
        </p:spPr>
      </p:pic>
      <p:pic>
        <p:nvPicPr>
          <p:cNvPr id="78" name="그림 7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56" b="-1"/>
          <a:stretch/>
        </p:blipFill>
        <p:spPr>
          <a:xfrm>
            <a:off x="6603826" y="5351311"/>
            <a:ext cx="477624" cy="242134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1127033" y="5081256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300" dirty="0" smtClean="0">
                <a:solidFill>
                  <a:srgbClr val="A6135D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사업장 결핵 예방</a:t>
            </a:r>
            <a:endParaRPr lang="en-US" altLang="ko-KR" sz="2400" b="1" spc="-300" dirty="0" smtClean="0">
              <a:solidFill>
                <a:srgbClr val="A6135D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335388" y="6267887"/>
            <a:ext cx="2314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적당한 채광</a:t>
            </a:r>
            <a:r>
              <a:rPr lang="en-US" altLang="ko-KR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spc="-150" dirty="0" smtClean="0">
                <a:solidFill>
                  <a:srgbClr val="5E5D5E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주기적 환기 필수</a:t>
            </a:r>
            <a:endParaRPr lang="ko-KR" altLang="en-US" sz="1400" b="1" spc="-150" dirty="0">
              <a:solidFill>
                <a:srgbClr val="5E5D5E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136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79" grpId="0"/>
    </p:bld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679</Words>
  <Application>Microsoft Office PowerPoint</Application>
  <PresentationFormat>화면 슬라이드 쇼(4:3)</PresentationFormat>
  <Paragraphs>155</Paragraphs>
  <Slides>9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w1100</dc:creator>
  <cp:lastModifiedBy>Windows 사용자</cp:lastModifiedBy>
  <cp:revision>22</cp:revision>
  <dcterms:created xsi:type="dcterms:W3CDTF">2019-05-15T04:22:52Z</dcterms:created>
  <dcterms:modified xsi:type="dcterms:W3CDTF">2019-08-19T04:37:59Z</dcterms:modified>
</cp:coreProperties>
</file>