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6" r:id="rId3"/>
    <p:sldId id="271" r:id="rId4"/>
    <p:sldId id="272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EB"/>
    <a:srgbClr val="FFE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C2858-33E9-4631-9EA0-69DE4B89831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35C68-3CD8-4BC2-AD65-CFB19E12A4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35C68-3CD8-4BC2-AD65-CFB19E12A40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35C68-3CD8-4BC2-AD65-CFB19E12A40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선 연결선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직선 연결선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직사각형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타원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타원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타원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직선 연결선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직사각형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타원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직선 연결선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3" name="바닥글 개체 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날짜 개체 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AC84180-5231-4274-B20D-E6F00C20144C}" type="datetimeFigureOut">
              <a:rPr lang="ko-KR" altLang="en-US" smtClean="0"/>
              <a:pPr/>
              <a:t>2021-03-18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FB03DF-9D6A-4572-B91D-0382092DA5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1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483768" y="4785026"/>
            <a:ext cx="6172200" cy="1371600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5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5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733-2195</a:t>
            </a:r>
            <a:endParaRPr lang="ko-KR" altLang="en-US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endParaRPr lang="ko-KR" altLang="en-US" sz="2400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28860" y="1857364"/>
            <a:ext cx="6172200" cy="1894362"/>
          </a:xfrm>
        </p:spPr>
        <p:txBody>
          <a:bodyPr/>
          <a:lstStyle/>
          <a:p>
            <a:pPr algn="ctr" fontAlgn="base" latinLnBrk="0"/>
            <a:r>
              <a:rPr lang="en-US" altLang="ko-KR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2021</a:t>
            </a:r>
            <a:r>
              <a:rPr lang="ko-KR" altLang="en-US" sz="160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lang="ko-KR" altLang="en-US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장기요양 급여서비스</a:t>
            </a:r>
            <a:r>
              <a:rPr lang="en-US" altLang="ko-KR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6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이용계획에 관한 준수사항 </a:t>
            </a:r>
            <a:r>
              <a:rPr lang="en-US" altLang="ko-KR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endParaRPr lang="ko-KR" altLang="en-US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6248" y="857232"/>
            <a:ext cx="1891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“ 사랑합니다</a:t>
            </a:r>
            <a:r>
              <a:rPr lang="en-US" altLang="ko-KR" sz="1100" dirty="0" smtClean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1100" dirty="0" smtClean="0">
                <a:latin typeface="휴먼모음T" pitchFamily="18" charset="-127"/>
                <a:ea typeface="휴먼모음T" pitchFamily="18" charset="-127"/>
              </a:rPr>
              <a:t>소중한 당신”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537" y="5373216"/>
            <a:ext cx="2736305" cy="6234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143472" y="6215058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733-2195</a:t>
            </a:r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base" latinLnBrk="0"/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85918" y="3286124"/>
            <a:ext cx="7429520" cy="2928958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계약목적</a:t>
            </a:r>
            <a:r>
              <a:rPr lang="ko-KR" altLang="en-US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0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계약을 체결하는 목적은 장기요양 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1~5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등급과 인지지원등급을 받은 자 중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본 시설 이용을 원하는 이용자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와 시설간의 전반적인 사항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이용기간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비용 등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들을 정확히 명기하여 시설과 이용자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사이의 상호권리를 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보호하고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분쟁을 사전에 방지함을 목적으로 한다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2.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이용자의 욕구충족과 권리보호 및 보호자의 가족수발 부담 경감에 도움을 준다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3.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명확한 안내와 설명을 통하여 계약자의 알 권리를 충족시키도록 한다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4.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기관은 이용자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의 불편함을 해소하도록 하여 한층 더 질 높은 서비스를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제공하는데 최선을 다하도록 한다</a:t>
            </a: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endParaRPr lang="ko-KR" altLang="en-US" b="0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8072462" y="6143644"/>
            <a:ext cx="142876" cy="142876"/>
          </a:xfrm>
          <a:prstGeom prst="ellips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8215338" y="6072206"/>
            <a:ext cx="71438" cy="71438"/>
          </a:xfrm>
          <a:prstGeom prst="ellips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785918" y="1643050"/>
            <a:ext cx="7358082" cy="1714512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사업목적</a:t>
            </a: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노인장기요양보험제도의 시행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(2008. 07)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에 따라 고령이나 노인성질병 등의 사유로 일상생활을 혼자서 수행하기 어려운 대상자에게 제공하는 신체활동 또는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가사활동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서비스지원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등의 장기요양급여서비스에 규정된 사항으로서 이용자의 건강증진 및 생활안정을 도모하고 그 가족의 부담을 덜어줌으로써 국민의 삶의 질을 향상하도록 함을 목적으로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 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7" name="TextBox 16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885" y="6408042"/>
            <a:ext cx="1798745" cy="3346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733-2195</a:t>
            </a:r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785918" y="1214422"/>
            <a:ext cx="7358082" cy="1714512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계약 시 기관 준수사항</a:t>
            </a: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장기요양기관은 서비스를 받고자 하는 이용자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와  급여서비스 제공 전 다음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사항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을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고려한 계약을 체결하고 급여계획서를 공단에 통보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(2018.03.01.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이후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한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후 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급여제공서비스를 제공 하도록 한다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</a:t>
            </a:r>
            <a:endParaRPr kumimoji="0" lang="ko-KR" altLang="en-US" sz="14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785950" y="4572008"/>
            <a:ext cx="7500958" cy="150019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계약기간 </a:t>
            </a: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 1. </a:t>
            </a: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계약기간은 별도의 정함이 없는 경우 장기요양 인증서의 종료일을 기준으로 한다</a:t>
            </a: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400" cap="small" dirty="0"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 2. </a:t>
            </a:r>
            <a:r>
              <a:rPr lang="ko-KR" altLang="en-US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계약기간이 남아있는 경우라도 이용자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(</a:t>
            </a:r>
            <a:r>
              <a:rPr lang="ko-KR" altLang="en-US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보호자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)</a:t>
            </a:r>
            <a:r>
              <a:rPr lang="ko-KR" altLang="en-US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의 요청이 있는 경우 계약이 </a:t>
            </a:r>
            <a:endParaRPr lang="en-US" altLang="ko-KR" sz="1400" cap="small" dirty="0" smtClean="0">
              <a:latin typeface="굴림체" pitchFamily="49" charset="-127"/>
              <a:ea typeface="굴림체" pitchFamily="49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400" cap="small" dirty="0"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    </a:t>
            </a:r>
            <a:r>
              <a:rPr lang="ko-KR" altLang="en-US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종료된다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400" b="0" i="0" u="none" strike="noStrike" kern="1200" cap="sm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3. </a:t>
            </a: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이용자의 장기요양등급 변경</a:t>
            </a: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, </a:t>
            </a: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인증서 기간이 변경되어 만료 된 경우 계약이 자동</a:t>
            </a:r>
            <a:endParaRPr kumimoji="0" lang="en-US" altLang="ko-KR" sz="1400" b="0" i="0" u="none" strike="noStrike" kern="1200" cap="sm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400" cap="small" dirty="0"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   </a:t>
            </a: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해지된다</a:t>
            </a: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.</a:t>
            </a:r>
          </a:p>
          <a:p>
            <a:r>
              <a:rPr lang="en-US" altLang="ko-KR" sz="1400" cap="small" dirty="0"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lang="en-US" altLang="ko-KR" sz="1400" cap="small" dirty="0" smtClean="0">
                <a:latin typeface="굴림체" pitchFamily="49" charset="-127"/>
                <a:ea typeface="굴림체" pitchFamily="49" charset="-127"/>
                <a:cs typeface="+mj-cs"/>
              </a:rPr>
              <a:t> 4.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노인복지법 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34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노인장기요양보험법 시행령 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6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노인장기요양보험법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28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조에 의거하여 본인부담금의 변동이 있을 경우 이를 준수하여 재계약 함을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원칙으로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ko-KR" altLang="en-US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en-US" altLang="ko-KR" sz="14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endParaRPr kumimoji="0" lang="ko-KR" altLang="en-US" sz="14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8" name="TextBox 17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445" y="6313605"/>
            <a:ext cx="2014769" cy="404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275-2195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785918" y="500042"/>
            <a:ext cx="7358082" cy="1714512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계약에 관한 사항</a:t>
            </a: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/>
            </a:r>
            <a:b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</a:br>
            <a:r>
              <a:rPr kumimoji="0" lang="en-US" altLang="ko-KR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장기요양기관은 서비스를 받고자 하는 이용자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와  급여서비스 제공 전 다음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사항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을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고려한 계약을 체결하고 급여계획서를 공단에 통보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(2018.03.01.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이후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한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후 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급여제공서비스를 제공 하도록 한다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</a:t>
            </a:r>
            <a:endParaRPr kumimoji="0" lang="ko-KR" altLang="en-US" sz="14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857356" y="2357430"/>
            <a:ext cx="7358082" cy="392909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fontAlgn="base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계약서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급여제공계약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에는 계약당사자명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계약기간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장기요양급여의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종류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내용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비용 및 비 급여 대상 외 항목별 비용 등의 내용을 포함하여야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하며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,</a:t>
            </a:r>
          </a:p>
          <a:p>
            <a:pPr fontAlgn="base"/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장기요양급여의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제공계획 및 비용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비 급여 대상 및 항목별 비용 포함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급여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제공과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관련된 사항을 설명 한 후 개인정보동의서를 포함한 모든 사항에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대하여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반드시 동의서를 받아야 한다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(※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공정거래위원회의 장기요양급여 이용 표준약관을 준수한 계약서를 사용한다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.)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2.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계약서 부본 발부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급여제공계약서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는 반드시 부본을 발부하여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계약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당사자에게 제공하여야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하며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이용계약서 부본 발부 대장에 발부일 및 수령일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err="1" smtClean="0">
                <a:latin typeface="굴림체" pitchFamily="49" charset="-127"/>
                <a:ea typeface="굴림체" pitchFamily="49" charset="-127"/>
              </a:rPr>
              <a:t>수령자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이름과 연락처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수령자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서명 등을 기재하도록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단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급여제공계약서 부본 발급 확인서로 발부 대장을 대신할 수 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3.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계약대상자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계약은 이용자와 체결하는 것을 원칙으로 하나 이용자의 의사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표시가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불가능할 경우 자녀를 포함한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법적대리인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도 가능하다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4.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계약기간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이용의뢰나 신청 시 이용기간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계약기간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을 급여제공계약서 상에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명시토록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하며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장기요양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1, 2, 3, 4, 5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등급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인지지원등급 이용자의 경우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장기요양인증서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상의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유효기간을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확인하여 계약기간을 명기하도록 한다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 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5.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이용기간의 연장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급여제공계약서 상에 명시한 이용기간이 만료되었을 경우 </a:t>
            </a:r>
            <a:endParaRPr lang="en-US" altLang="ko-KR" sz="1400" dirty="0" smtClean="0">
              <a:latin typeface="굴림체" pitchFamily="49" charset="-127"/>
              <a:ea typeface="굴림체" pitchFamily="49" charset="-127"/>
            </a:endParaRPr>
          </a:p>
          <a:p>
            <a:pPr fontAlgn="base"/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재계약을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통하여 이용기간을 연장할 수 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endParaRPr kumimoji="0" lang="ko-KR" altLang="en-US" sz="14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9" name="TextBox 18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6343142"/>
            <a:ext cx="1817795" cy="4286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733-2195</a:t>
            </a:r>
          </a:p>
          <a:p>
            <a:pPr algn="ctr" fontAlgn="base" latinLnBrk="0"/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785918" y="928670"/>
            <a:ext cx="7358082" cy="2571768"/>
          </a:xfrm>
          <a:prstGeom prst="rect">
            <a:avLst/>
          </a:prstGeom>
        </p:spPr>
        <p:txBody>
          <a:bodyPr vert="horz" anchor="b">
            <a:normAutofit fontScale="90000" lnSpcReduction="100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월 이용료 및 기타비용 부담액</a:t>
            </a:r>
            <a:endParaRPr kumimoji="0" lang="en-US" altLang="ko-KR" sz="2000" b="1" i="0" u="none" strike="noStrike" kern="1200" cap="sm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>
              <a:spcBef>
                <a:spcPct val="0"/>
              </a:spcBef>
            </a:pPr>
            <a:endParaRPr kumimoji="0" lang="en-US" altLang="ko-KR" sz="2000" b="1" i="0" u="none" strike="noStrike" kern="1200" cap="sm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>
              <a:spcBef>
                <a:spcPct val="0"/>
              </a:spcBef>
            </a:pPr>
            <a:r>
              <a:rPr lang="ko-KR" altLang="en-US" sz="16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노인장기요양보험제도에 따른 재가시설 서비스비용 및 비 급여 비용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비 급여의 상세 비용은 별도로 정하여 노인장기요양보험 홈페이지 및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  시설 내 게시판 및 급여제공계약서를 통하여 명기한다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.)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장기요양 등급 외 이용자는 센터와 계약자 상호 합의에 의한 이용료로</a:t>
            </a: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산정 한다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본인부담금과 비 급여비용은 아래와 같다</a:t>
            </a:r>
            <a:r>
              <a:rPr lang="en-US" altLang="ko-KR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ko-KR" sz="1400" b="0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400" b="0" dirty="0" smtClean="0">
                <a:solidFill>
                  <a:schemeClr val="tx1"/>
                </a:solidFill>
                <a:latin typeface="HY견고딕"/>
                <a:ea typeface="HY견고딕"/>
              </a:rPr>
              <a:t>  ※  </a:t>
            </a:r>
            <a:r>
              <a:rPr lang="ko-KR" altLang="en-US" sz="1400" b="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본인부담금은 해당년도의 보건복지부 고시 수가금액 변경에 따라 달라질 수 있음</a:t>
            </a:r>
            <a:endParaRPr lang="en-US" altLang="ko-KR" sz="1400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endParaRPr kumimoji="0" lang="en-US" altLang="ko-KR" sz="1400" b="0" i="0" u="none" strike="noStrike" kern="1200" cap="sm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lang="en-US" altLang="ko-KR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(</a:t>
            </a:r>
            <a:r>
              <a:rPr lang="en-US" altLang="ko-KR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2021</a:t>
            </a:r>
            <a:r>
              <a:rPr lang="ko-KR" altLang="en-US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년 </a:t>
            </a:r>
            <a:r>
              <a:rPr lang="en-US" altLang="ko-KR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01</a:t>
            </a:r>
            <a:r>
              <a:rPr lang="ko-KR" altLang="en-US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월 기준</a:t>
            </a:r>
            <a:r>
              <a:rPr lang="en-US" altLang="ko-KR" sz="1400" b="1" cap="small" dirty="0" smtClean="0">
                <a:latin typeface="굴림체" pitchFamily="49" charset="-127"/>
                <a:ea typeface="굴림체" pitchFamily="49" charset="-127"/>
                <a:cs typeface="+mj-cs"/>
              </a:rPr>
              <a:t>)</a:t>
            </a:r>
            <a:endParaRPr kumimoji="0" lang="ko-KR" altLang="en-US" sz="14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829720"/>
              </p:ext>
            </p:extLst>
          </p:nvPr>
        </p:nvGraphicFramePr>
        <p:xfrm>
          <a:off x="2428857" y="3571876"/>
          <a:ext cx="6572299" cy="2286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15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3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구분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105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105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191"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 smtClean="0">
                          <a:latin typeface="굴림체" pitchFamily="49" charset="-127"/>
                          <a:ea typeface="굴림체" pitchFamily="49" charset="-127"/>
                        </a:rPr>
                        <a:t>월한도액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1,498,300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1,351,700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1,295,400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1,189,800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1,021,300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566,600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191">
                <a:tc rowSpan="3" gridSpan="3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본인부담금 내역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기초 </a:t>
                      </a:r>
                      <a:r>
                        <a:rPr lang="ko-KR" altLang="en-US" sz="1000" dirty="0" err="1" smtClean="0">
                          <a:latin typeface="굴림체" pitchFamily="49" charset="-127"/>
                          <a:ea typeface="굴림체" pitchFamily="49" charset="-127"/>
                        </a:rPr>
                        <a:t>수급자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0% </a:t>
                      </a: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부담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191"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차 상위계층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경감</a:t>
                      </a:r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(6%), </a:t>
                      </a: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경감</a:t>
                      </a:r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(9%)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solidFill>
                      <a:srgbClr val="FF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191"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일반 </a:t>
                      </a:r>
                      <a:r>
                        <a:rPr lang="ko-KR" altLang="en-US" sz="1000" dirty="0" err="1" smtClean="0">
                          <a:latin typeface="굴림체" pitchFamily="49" charset="-127"/>
                          <a:ea typeface="굴림체" pitchFamily="49" charset="-127"/>
                        </a:rPr>
                        <a:t>수급자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1000" dirty="0" smtClean="0">
                          <a:latin typeface="굴림체" pitchFamily="49" charset="-127"/>
                          <a:ea typeface="굴림체" pitchFamily="49" charset="-127"/>
                        </a:rPr>
                        <a:t>15% </a:t>
                      </a: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부담</a:t>
                      </a:r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9" name="TextBox 18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309320"/>
            <a:ext cx="1672870" cy="4058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215082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733-2195</a:t>
            </a:r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6" name="TextBox 15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제목 1"/>
          <p:cNvSpPr txBox="1">
            <a:spLocks/>
          </p:cNvSpPr>
          <p:nvPr/>
        </p:nvSpPr>
        <p:spPr>
          <a:xfrm>
            <a:off x="1678777" y="779043"/>
            <a:ext cx="7143768" cy="785818"/>
          </a:xfrm>
          <a:prstGeom prst="rect">
            <a:avLst/>
          </a:prstGeom>
        </p:spPr>
        <p:txBody>
          <a:bodyPr vert="horz" anchor="b">
            <a:normAutofit fontScale="60000" lnSpcReduction="20000"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kumimoji="0" lang="ko-KR" alt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r>
              <a:rPr kumimoji="0" lang="ko-KR" alt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방문요양</a:t>
            </a:r>
            <a:r>
              <a:rPr kumimoji="0" lang="en-US" altLang="ko-K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, </a:t>
            </a:r>
            <a:r>
              <a:rPr kumimoji="0" lang="ko-KR" alt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주간보호 비용 </a:t>
            </a:r>
            <a:r>
              <a:rPr kumimoji="0" lang="ko-KR" altLang="en-US" sz="30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수가표</a:t>
            </a:r>
            <a:r>
              <a:rPr kumimoji="0" lang="ko-KR" alt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                  </a:t>
            </a:r>
            <a:r>
              <a:rPr lang="en-US" altLang="ko-KR" b="1" cap="small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en-US" altLang="ko-KR" b="1" cap="small" dirty="0" smtClean="0">
                <a:latin typeface="굴림체" pitchFamily="49" charset="-127"/>
                <a:ea typeface="굴림체" pitchFamily="49" charset="-127"/>
              </a:rPr>
              <a:t>2021</a:t>
            </a:r>
            <a:r>
              <a:rPr lang="ko-KR" altLang="en-US" b="1" cap="small" dirty="0" smtClean="0">
                <a:latin typeface="굴림체" pitchFamily="49" charset="-127"/>
                <a:ea typeface="굴림체" pitchFamily="49" charset="-127"/>
              </a:rPr>
              <a:t>년 </a:t>
            </a:r>
            <a:r>
              <a:rPr lang="en-US" altLang="ko-KR" b="1" cap="small" dirty="0">
                <a:latin typeface="굴림체" pitchFamily="49" charset="-127"/>
                <a:ea typeface="굴림체" pitchFamily="49" charset="-127"/>
              </a:rPr>
              <a:t>01</a:t>
            </a:r>
            <a:r>
              <a:rPr lang="ko-KR" altLang="en-US" b="1" cap="small" dirty="0">
                <a:latin typeface="굴림체" pitchFamily="49" charset="-127"/>
                <a:ea typeface="굴림체" pitchFamily="49" charset="-127"/>
              </a:rPr>
              <a:t>월 기준</a:t>
            </a:r>
            <a:r>
              <a:rPr lang="en-US" altLang="ko-KR" b="1" cap="small" dirty="0">
                <a:latin typeface="굴림체" pitchFamily="49" charset="-127"/>
                <a:ea typeface="굴림체" pitchFamily="49" charset="-127"/>
              </a:rPr>
              <a:t>)</a:t>
            </a:r>
            <a:endParaRPr lang="ko-KR" altLang="en-US" b="1" cap="small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kumimoji="0" lang="en-US" altLang="ko-KR" sz="2000" b="1" i="0" u="none" strike="noStrike" kern="1200" cap="sm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 algn="r">
              <a:spcBef>
                <a:spcPct val="0"/>
              </a:spcBef>
            </a:pPr>
            <a:r>
              <a:rPr kumimoji="0" lang="ko-KR" altLang="en-US" sz="2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j-cs"/>
              </a:rPr>
              <a:t> </a:t>
            </a:r>
            <a:endParaRPr kumimoji="0" lang="ko-KR" altLang="en-US" sz="14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563250"/>
              </p:ext>
            </p:extLst>
          </p:nvPr>
        </p:nvGraphicFramePr>
        <p:xfrm>
          <a:off x="1785918" y="1214422"/>
          <a:ext cx="4071966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6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6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39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 류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 류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5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-1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14750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-5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150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53,090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-2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22,640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-6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180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60,980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5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-3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30,370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-7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210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68,710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9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-4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38,340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가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-8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240</a:t>
                      </a:r>
                      <a:r>
                        <a:rPr lang="ko-KR" altLang="en-US" sz="800" dirty="0" err="1" smtClean="0">
                          <a:latin typeface="굴림체" pitchFamily="49" charset="-127"/>
                          <a:ea typeface="굴림체" pitchFamily="49" charset="-127"/>
                        </a:rPr>
                        <a:t>분이상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76,680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476294"/>
              </p:ext>
            </p:extLst>
          </p:nvPr>
        </p:nvGraphicFramePr>
        <p:xfrm>
          <a:off x="5929322" y="1142984"/>
          <a:ext cx="3071833" cy="165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류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주간보호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이용시간 별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-3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8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이상</a:t>
                      </a:r>
                      <a:endParaRPr lang="en-US" altLang="ko-KR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~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10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미만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58,410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54,810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50,600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49,220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47,820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47,820</a:t>
                      </a:r>
                      <a:endParaRPr lang="ko-KR" altLang="en-US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2786051" y="2500306"/>
          <a:ext cx="3071833" cy="165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류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주간보호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이용시간 별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-1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이상</a:t>
                      </a:r>
                      <a:endParaRPr lang="en-US" altLang="ko-KR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~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미만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35,030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32,430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29,940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28,570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27,210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27,210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2786051" y="4200334"/>
          <a:ext cx="3071833" cy="165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류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주간보호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이용시간 별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-2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이상</a:t>
                      </a:r>
                      <a:endParaRPr lang="en-US" altLang="ko-KR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~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8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미만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46,960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43.500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40,150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38,790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37,410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37,410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5929322" y="2857496"/>
          <a:ext cx="3071833" cy="165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류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주간보호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이용시간 별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-4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10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이상</a:t>
                      </a:r>
                      <a:endParaRPr lang="en-US" altLang="ko-KR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~</a:t>
                      </a:r>
                    </a:p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12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미만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64,350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59,610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55,070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53,680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52,320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47,210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/>
        </p:nvGraphicFramePr>
        <p:xfrm>
          <a:off x="5929323" y="4557524"/>
          <a:ext cx="3071833" cy="1657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4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분류번호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분  류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주간보호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이용시간 별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금액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586"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라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-5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12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시간 이상</a:t>
                      </a:r>
                      <a:endParaRPr lang="en-US" altLang="ko-KR" sz="8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69,000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8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63,930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59,050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58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57,690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장기요양 </a:t>
                      </a: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</a:t>
                      </a:r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56,310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>
                          <a:latin typeface="굴림체" pitchFamily="49" charset="-127"/>
                          <a:ea typeface="굴림체" pitchFamily="49" charset="-127"/>
                        </a:rPr>
                        <a:t>인지지원등급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dirty="0" smtClean="0">
                          <a:latin typeface="굴림체" pitchFamily="49" charset="-127"/>
                          <a:ea typeface="굴림체" pitchFamily="49" charset="-127"/>
                        </a:rPr>
                        <a:t>47,210</a:t>
                      </a:r>
                      <a:endParaRPr lang="ko-KR" altLang="en-US" sz="8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709" y="6453312"/>
            <a:ext cx="1460365" cy="4046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286380" y="6215082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733-2195</a:t>
            </a:r>
            <a:endParaRPr lang="ko-KR" altLang="en-US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" name="타원 11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1785918" y="857232"/>
            <a:ext cx="7358082" cy="264320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신원인수인의권리</a:t>
            </a:r>
            <a:r>
              <a:rPr lang="en-US" altLang="ko-KR" b="1" dirty="0" smtClean="0">
                <a:latin typeface="굴림체" pitchFamily="49" charset="-127"/>
                <a:ea typeface="굴림체" pitchFamily="49" charset="-127"/>
              </a:rPr>
              <a:t>·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의무</a:t>
            </a: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신원인수인의권리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장기요양 급여제공계약 체결에 있어서 시설에 의한 계약해지 요건에 해당 시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계약해지 및 즉시 변경을 요구할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장기요양 급여비용명세서에 대하여 세부 산정내역을 요구할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「소득세법」제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59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조의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4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항에 따른 의료비공제를 받기 위하여 해당연도의 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장기요양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급여비납부내역의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확인을 요청할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.(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장기요양급여비납부확인서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④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장기요양 급여제공계획을 변경 요구할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급여제공 범위와 직원대우에 관하여 안내를 받을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⑥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급여를 제공하는 과정에서 발생한 사고로 인한 피해에 대해 보상을 요구할 수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solidFill>
                  <a:prstClr val="black"/>
                </a:solidFill>
                <a:latin typeface="굴림체" pitchFamily="49" charset="-127"/>
                <a:ea typeface="굴림체" pitchFamily="49" charset="-127"/>
              </a:rPr>
              <a:t>⑦</a:t>
            </a:r>
            <a:r>
              <a:rPr lang="en-US" altLang="ko-KR" sz="1200" dirty="0" smtClean="0">
                <a:solidFill>
                  <a:prstClr val="black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급여비용 및 이용에 필요한 정보를 요구할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kumimoji="0" lang="en-US" altLang="ko-KR" sz="1200" b="0" i="0" u="none" strike="noStrike" kern="1200" cap="small" spc="0" normalizeH="0" noProof="0" dirty="0" smtClean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785918" y="3286124"/>
            <a:ext cx="7358082" cy="314327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신원인수인의권리</a:t>
            </a:r>
            <a:r>
              <a:rPr lang="en-US" altLang="ko-KR" b="1" dirty="0" smtClean="0">
                <a:latin typeface="굴림체" pitchFamily="49" charset="-127"/>
                <a:ea typeface="굴림체" pitchFamily="49" charset="-127"/>
              </a:rPr>
              <a:t>·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의무</a:t>
            </a: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신원인수인의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신병에 이상이 생기는 경우 기관에 즉시 알릴 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수급자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외의 가족을 위한 행위를 요구하지 않는다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수급자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또는 그 가족의 생업을 지원하는 행위를 요구하지 않는다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④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그 밖에 수급자의 일상생활에 지장이 없는 행위를 요구하지 않는다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월 이용료에 대해 할인 및 면제를 요구하지 않는다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⑥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건강상태 및 장기요양급여제공에 필요한 정보를 기관에 제공할 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⑦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월 이용료 청구 시 성실히 납부할 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⑧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장기요양서비스를 제공직원의 부정 시 즉시 기관에 알릴 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⑨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 보호자가 없는 독거어르신은 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의 보호자를 인수인으로 알릴 의무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  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기초생활수급자인 경우는 관할주민센터담당자 또는 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의 지인등을 인수인으로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    알릴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endParaRPr kumimoji="0" lang="en-US" altLang="ko-KR" sz="1200" b="0" i="0" u="none" strike="noStrike" kern="1200" cap="small" spc="0" normalizeH="0" noProof="0" dirty="0" smtClean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93" y="6473368"/>
            <a:ext cx="1475102" cy="3326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733-2195</a:t>
            </a:r>
            <a:endParaRPr lang="ko-KR" altLang="en-US" sz="2000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2" name="TextBox 11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785918" y="3357562"/>
            <a:ext cx="7358082" cy="264320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b="1" dirty="0" err="1" smtClean="0">
                <a:latin typeface="굴림체" pitchFamily="49" charset="-127"/>
                <a:ea typeface="굴림체" pitchFamily="49" charset="-127"/>
              </a:rPr>
              <a:t>수급자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 및 서비스제공자의 권리와 의무</a:t>
            </a: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서비스제공자의의무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 안전한 시설 생활여건조성 및 질 높은 서비스 제공의무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 신변이상 시 보호자에게 즉시 연락 의무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단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연락하였으나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수신하지않은경우는제외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표준수발서비스의 성실한 제공 의무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월 이용료 납부의무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 인적 사항 변동 시 즉시 통보의무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3.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 권리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개개인의 사생활은 존중되고 보호 받으며 비밀을 보장 받을 권리가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종교와 문화활동의 자유를 가진다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모든 어르신들은 시설에서 제공하는 적절하고 질 높은 서비스를 받을 권리가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④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이용자는 서비스 제공자들로부터 부당한 대우에 방치 되지 않고 인간으로써의 존엄성과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평등</a:t>
            </a:r>
            <a:r>
              <a:rPr lang="ko-KR" altLang="en-US" sz="1200" dirty="0" err="1" smtClean="0">
                <a:latin typeface="HY강M"/>
                <a:ea typeface="굴림체" pitchFamily="49" charset="-127"/>
              </a:rPr>
              <a:t>ㆍ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존경을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받을 권리가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안전하고 쾌적하며 가정적인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환경속에서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자유로이 생활할 권리가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⑥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어르신들은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가족</a:t>
            </a:r>
            <a:r>
              <a:rPr lang="ko-KR" altLang="en-US" sz="1200" dirty="0" err="1" smtClean="0">
                <a:latin typeface="HY강M"/>
                <a:ea typeface="굴림체" pitchFamily="49" charset="-127"/>
              </a:rPr>
              <a:t>ㆍ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친지들과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사회적 관계를 유지하고 사회활동을 참여할 권리가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시설은 이용자와 급여계약 체결 전에 이용자의 권리에 대해 설명하고 장기요양급여제공계획서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비용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비급여항목및금액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포함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등에 대해 충분히 설명하고 계약을 하도록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 권리와 의무 설명 및 동의서작성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endParaRPr lang="en-US" altLang="ko-KR" sz="1200" cap="small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endParaRPr kumimoji="0" lang="en-US" altLang="ko-KR" sz="1200" b="0" i="0" u="none" strike="noStrike" kern="1200" cap="small" spc="0" normalizeH="0" noProof="0" dirty="0" smtClean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684" y="6313448"/>
            <a:ext cx="1420416" cy="4731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733-2195</a:t>
            </a:r>
            <a:endParaRPr lang="ko-KR" altLang="en-US" sz="2000" dirty="0"/>
          </a:p>
        </p:txBody>
      </p:sp>
      <p:grpSp>
        <p:nvGrpSpPr>
          <p:cNvPr id="11" name="그룹 10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2" name="TextBox 11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785918" y="1142984"/>
            <a:ext cx="7358082" cy="350046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급여 제공 시 시설의 의무</a:t>
            </a: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4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시설은 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와 급여서비스 계약체결 시 이용자의 상태를 고려하여 급여서비스 계획을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수립하고 이용자의 상태에 대해 정확한 상담을 실시한 후 그 내용을 기록하도록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수급자의건강상태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욕구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문제상황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특이사항 등의 필요한 자원에 대해 정확한 사정을 바탕으로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필요한 서비스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계획을 수립하여 이용자의 욕구에 적합한 서비스를 제공하도록 한다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3.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성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연령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종교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건강상태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경제상태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종교 및 정치적 신념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개인적 선호도 등을 이유로 서비스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과정에서 이용자를 차별하거나 학대해서는 안되며 존엄한 존재로 존중 받아야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4.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개인정보 및 사생활보호를 위한 지침에 따라 이용자의 실생활을 존중하고 업무 상 알게 된 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개인정보는 철저히 비밀을 보장한다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5.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시설생활을 비롯한 장기요양서비스에 관한 모든 내용을 상세히 관찰하여 기록하고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필요시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및 공단이 요구할 경우 기록을 공개하여야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6.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입</a:t>
            </a:r>
            <a:r>
              <a:rPr lang="ko-KR" altLang="en-US" sz="1200" dirty="0" err="1" smtClean="0">
                <a:latin typeface="HY강M"/>
                <a:ea typeface="굴림체" pitchFamily="49" charset="-127"/>
              </a:rPr>
              <a:t>ㆍ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퇴소는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물론 일상생활을 영위함에 있어 자기결정권과 선택권을 존중하여야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7.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의견과 잔존기능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필요한 자원을 평가하여 가능한 이용자자 스스로 자신의 삶을 영위할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수 있도록 지원하여야 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8.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시설은 우선으로 이용자 자신이 살던 가정과 지역사회에서 생활할 수 있도록 재가 장기요양 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급여서비스를 최우선으로 제공하도록 노력한다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kumimoji="0" lang="en-US" altLang="ko-KR" sz="1200" b="0" i="0" u="none" strike="noStrike" kern="1200" cap="small" spc="0" normalizeH="0" noProof="0" dirty="0" smtClean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294407"/>
            <a:ext cx="1240396" cy="4131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>
            <a:spLocks noGrp="1"/>
          </p:cNvSpPr>
          <p:nvPr>
            <p:ph type="subTitle" idx="1"/>
          </p:nvPr>
        </p:nvSpPr>
        <p:spPr>
          <a:xfrm>
            <a:off x="5000628" y="6072206"/>
            <a:ext cx="4000528" cy="642942"/>
          </a:xfrm>
        </p:spPr>
        <p:txBody>
          <a:bodyPr>
            <a:normAutofit/>
          </a:bodyPr>
          <a:lstStyle/>
          <a:p>
            <a:pPr algn="ctr" fontAlgn="base" latinLnBrk="0"/>
            <a:r>
              <a:rPr lang="ko-KR" altLang="en-US" sz="11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☎ 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054) 733-2195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2928926" y="285728"/>
            <a:ext cx="4357718" cy="461665"/>
            <a:chOff x="3714744" y="428604"/>
            <a:chExt cx="4357718" cy="461665"/>
          </a:xfrm>
        </p:grpSpPr>
        <p:sp>
          <p:nvSpPr>
            <p:cNvPr id="12" name="TextBox 11"/>
            <p:cNvSpPr txBox="1"/>
            <p:nvPr/>
          </p:nvSpPr>
          <p:spPr>
            <a:xfrm>
              <a:off x="4000496" y="428604"/>
              <a:ext cx="40719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b="1" dirty="0" smtClean="0">
                  <a:latin typeface="굴림체" pitchFamily="49" charset="-127"/>
                  <a:ea typeface="굴림체" pitchFamily="49" charset="-127"/>
                </a:rPr>
                <a:t>이용계약에 관한 준수사항</a:t>
              </a:r>
              <a:endParaRPr lang="ko-KR" altLang="en-US" sz="2400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714744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3929058" y="571480"/>
              <a:ext cx="142876" cy="142876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857620" y="571480"/>
              <a:ext cx="71438" cy="71438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785918" y="1285860"/>
            <a:ext cx="7358082" cy="471490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ko-KR" altLang="en-US" sz="14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b="1" dirty="0" smtClean="0">
                <a:latin typeface="굴림체" pitchFamily="49" charset="-127"/>
                <a:ea typeface="굴림체" pitchFamily="49" charset="-127"/>
              </a:rPr>
              <a:t>계약의 해지</a:t>
            </a: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en-US" altLang="ko-KR" sz="1200" b="1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다음 각 호의 요건에 해당될 경우에는 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는 계약을 해지할 수 있다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생명이 위험하거나 사망하였을 때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건강진단결과 법정전염병 소지자 또는 보균자로 판정될 때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3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회 이상 이용료를 납부하지 아니하고 연체하였을 때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④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시설내에서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시설규칙이나 시설종사자의 정당한 조치에 따르지 않는 등 시설운영에 지장을 초래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하거나 타이용자의 생활에 막대한 지장을 초래하였을 때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배회 또는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폭언</a:t>
            </a:r>
            <a:r>
              <a:rPr lang="ko-KR" altLang="en-US" sz="1200" dirty="0" err="1" smtClean="0">
                <a:latin typeface="HY강M"/>
                <a:ea typeface="굴림체" pitchFamily="49" charset="-127"/>
              </a:rPr>
              <a:t>ㆍ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폭력이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심하여 시설 생활에 상당한 문제를 일으키거나 타인의 신체에 손상을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주는 등 시설 생활이 불가능하다고 판단될 때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⑥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이용자의 질병과 건강에 관련된 중요한 정보를 고의적으로 알리지 않았을 때</a:t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➆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7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일 이상 입원을 하였을 때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단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의 요청으로 퇴소를 유보하는 경우에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7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일 초과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유보 일수에 대해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본인부담금전액을 지불하는 경우 유보가 가능하다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ko-KR" sz="1200" dirty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기타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방문요양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ko-KR" altLang="en-US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 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계약의 기간은 장기요양인증서 상의 인증기간을 원칙으로 하나 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의 의견을 반영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하여 월단위 또는 연단위로 계약을 체결할 수 있으며 급여서비스 제공시간은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일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240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180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150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120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90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60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분단위로 표준장기 이용계획서를 반영하여 결정한다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②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시설은 급여제공계약 시 이용자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보호자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에게 계약기간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서비스내용 및 시간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서비스장소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월 사용료 및 본인부담금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급여제공범위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안전관리등에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대한 계약목적을 명확하게 설명하고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계약이 성립되었을 경우 서면 계약을 체결하고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급여제공계약서부본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1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부를 제공한다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br>
              <a:rPr lang="en-US" altLang="ko-KR" sz="120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③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시설은 이용자가 재가서비스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주간보호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방문요양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목욕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간호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,)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를 충분히 활용할 수 있도록 급여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>
              <a:spcBef>
                <a:spcPct val="0"/>
              </a:spcBef>
            </a:pPr>
            <a:r>
              <a:rPr lang="en-US" altLang="ko-KR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   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내용을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설명하고 필요서비스를 선택적으로 받을 수 있도록 안내한다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spcBef>
                <a:spcPct val="0"/>
              </a:spcBef>
            </a:pPr>
            <a:endParaRPr kumimoji="0" lang="en-US" altLang="ko-KR" sz="1200" b="0" i="0" u="none" strike="noStrike" kern="1200" cap="small" spc="0" normalizeH="0" noProof="0" dirty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  <a:p>
            <a:pPr>
              <a:spcBef>
                <a:spcPct val="0"/>
              </a:spcBef>
            </a:pPr>
            <a:endParaRPr kumimoji="0" lang="en-US" altLang="ko-KR" sz="1200" b="0" i="0" u="none" strike="noStrike" kern="1200" cap="small" spc="0" normalizeH="0" noProof="0" dirty="0" smtClean="0">
              <a:ln>
                <a:noFill/>
              </a:ln>
              <a:effectLst/>
              <a:uLnTx/>
              <a:uFillTx/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180" y="6259662"/>
            <a:ext cx="1367424" cy="45548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452</TotalTime>
  <Words>724</Words>
  <Application>Microsoft Office PowerPoint</Application>
  <PresentationFormat>화면 슬라이드 쇼(4:3)</PresentationFormat>
  <Paragraphs>277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Century Schoolbook</vt:lpstr>
      <vt:lpstr>HY강M</vt:lpstr>
      <vt:lpstr>HY견고딕</vt:lpstr>
      <vt:lpstr>굴림체</vt:lpstr>
      <vt:lpstr>맑은 고딕</vt:lpstr>
      <vt:lpstr>휴먼매직체</vt:lpstr>
      <vt:lpstr>휴먼모음T</vt:lpstr>
      <vt:lpstr>Wingdings</vt:lpstr>
      <vt:lpstr>Wingdings 2</vt:lpstr>
      <vt:lpstr>오렌지</vt:lpstr>
      <vt:lpstr>2021년 장기요양 급여서비스     - 이용계획에 관한 준수사항 - </vt:lpstr>
      <vt:lpstr> 계약목적    1. 계약을 체결하는 목적은 장기요양 1~5등급과 인지지원등급을 받은 자 중       본 시설 이용을 원하는 이용자(보호자)와 시설간의 전반적인 사항(이용기간,        비용 등)들을 정확히 명기하여 시설과 이용자(보호자) 사이의 상호권리를        보호하고, 분쟁을 사전에 방지함을 목적으로 한다.     2. 이용자의 욕구충족과 권리보호 및 보호자의 가족수발 부담 경감에 도움을 준다.    3. 명확한 안내와 설명을 통하여 계약자의 알 권리를 충족시키도록 한다.    4. 기관은 이용자(보호자)의 불편함을 해소하도록 하여 한층 더 질 높은 서비스를       제공하는데 최선을 다하도록 한다.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장기요양 급여서비스 이용계획에 관한 준수사항 </dc:title>
  <dc:creator>pc2</dc:creator>
  <cp:lastModifiedBy>효도원PC01</cp:lastModifiedBy>
  <cp:revision>84</cp:revision>
  <dcterms:created xsi:type="dcterms:W3CDTF">2019-02-27T02:21:35Z</dcterms:created>
  <dcterms:modified xsi:type="dcterms:W3CDTF">2021-03-18T13:38:47Z</dcterms:modified>
</cp:coreProperties>
</file>