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869" r:id="rId1"/>
  </p:sldMasterIdLst>
  <p:notesMasterIdLst>
    <p:notesMasterId r:id="rId25"/>
  </p:notesMasterIdLst>
  <p:handoutMasterIdLst>
    <p:handoutMasterId r:id="rId26"/>
  </p:handoutMasterIdLst>
  <p:sldIdLst>
    <p:sldId id="720" r:id="rId2"/>
    <p:sldId id="684" r:id="rId3"/>
    <p:sldId id="708" r:id="rId4"/>
    <p:sldId id="709" r:id="rId5"/>
    <p:sldId id="729" r:id="rId6"/>
    <p:sldId id="730" r:id="rId7"/>
    <p:sldId id="710" r:id="rId8"/>
    <p:sldId id="711" r:id="rId9"/>
    <p:sldId id="712" r:id="rId10"/>
    <p:sldId id="713" r:id="rId11"/>
    <p:sldId id="733" r:id="rId12"/>
    <p:sldId id="732" r:id="rId13"/>
    <p:sldId id="714" r:id="rId14"/>
    <p:sldId id="715" r:id="rId15"/>
    <p:sldId id="716" r:id="rId16"/>
    <p:sldId id="717" r:id="rId17"/>
    <p:sldId id="718" r:id="rId18"/>
    <p:sldId id="719" r:id="rId19"/>
    <p:sldId id="728" r:id="rId20"/>
    <p:sldId id="734" r:id="rId21"/>
    <p:sldId id="735" r:id="rId22"/>
    <p:sldId id="736" r:id="rId23"/>
    <p:sldId id="737" r:id="rId24"/>
  </p:sldIdLst>
  <p:sldSz cx="12190413" cy="6858000"/>
  <p:notesSz cx="6867525" cy="9994900"/>
  <p:embeddedFontLst>
    <p:embeddedFont>
      <p:font typeface="나눔바른고딕" panose="020B0600000101010101" charset="-127"/>
      <p:regular r:id="rId27"/>
      <p:bold r:id="rId28"/>
    </p:embeddedFont>
    <p:embeddedFont>
      <p:font typeface="HY헤드라인M" panose="02030600000101010101" pitchFamily="18" charset="-127"/>
      <p:regular r:id="rId29"/>
    </p:embeddedFont>
    <p:embeddedFont>
      <p:font typeface="맑은 고딕" panose="020B0503020000020004" pitchFamily="50" charset="-127"/>
      <p:regular r:id="rId30"/>
      <p:bold r:id="rId3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7DF18C70-D166-4EEF-B8F9-D9650EF1E48D}">
          <p14:sldIdLst>
            <p14:sldId id="720"/>
            <p14:sldId id="684"/>
            <p14:sldId id="708"/>
            <p14:sldId id="709"/>
            <p14:sldId id="729"/>
            <p14:sldId id="730"/>
            <p14:sldId id="710"/>
            <p14:sldId id="711"/>
            <p14:sldId id="712"/>
            <p14:sldId id="713"/>
            <p14:sldId id="733"/>
            <p14:sldId id="732"/>
            <p14:sldId id="714"/>
            <p14:sldId id="715"/>
            <p14:sldId id="716"/>
            <p14:sldId id="717"/>
            <p14:sldId id="718"/>
            <p14:sldId id="719"/>
            <p14:sldId id="728"/>
            <p14:sldId id="734"/>
            <p14:sldId id="735"/>
            <p14:sldId id="736"/>
            <p14:sldId id="7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40">
          <p15:clr>
            <a:srgbClr val="A4A3A4"/>
          </p15:clr>
        </p15:guide>
        <p15:guide id="2" orient="horz" pos="572">
          <p15:clr>
            <a:srgbClr val="A4A3A4"/>
          </p15:clr>
        </p15:guide>
        <p15:guide id="3" orient="horz" pos="1449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8" userDrawn="1">
          <p15:clr>
            <a:srgbClr val="A4A3A4"/>
          </p15:clr>
        </p15:guide>
        <p15:guide id="2" pos="216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9CFB"/>
    <a:srgbClr val="82A3EE"/>
    <a:srgbClr val="F7E475"/>
    <a:srgbClr val="5280E8"/>
    <a:srgbClr val="B03918"/>
    <a:srgbClr val="F35792"/>
    <a:srgbClr val="99D5FD"/>
    <a:srgbClr val="32BEDA"/>
    <a:srgbClr val="FF99CC"/>
    <a:srgbClr val="FC4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7" autoAdjust="0"/>
    <p:restoredTop sz="96353" autoAdjust="0"/>
  </p:normalViewPr>
  <p:slideViewPr>
    <p:cSldViewPr>
      <p:cViewPr varScale="1">
        <p:scale>
          <a:sx n="110" d="100"/>
          <a:sy n="110" d="100"/>
        </p:scale>
        <p:origin x="1188" y="96"/>
      </p:cViewPr>
      <p:guideLst>
        <p:guide orient="horz" pos="2840"/>
        <p:guide orient="horz" pos="572"/>
        <p:guide orient="horz" pos="144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762" y="-108"/>
      </p:cViewPr>
      <p:guideLst>
        <p:guide orient="horz" pos="3148"/>
        <p:guide pos="216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928" cy="499745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90008" y="0"/>
            <a:ext cx="2975928" cy="499745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1D793A3F-DBCD-4FD0-9D00-A2DE8801B1CC}" type="datetimeFigureOut">
              <a:rPr lang="ko-KR" altLang="en-US" smtClean="0"/>
              <a:pPr/>
              <a:t>2020-10-30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3420"/>
            <a:ext cx="2975928" cy="499745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90008" y="9493420"/>
            <a:ext cx="2975928" cy="499745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1CACCE42-4144-48BF-82F1-2BD090CE3AE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690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928" cy="499745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90008" y="0"/>
            <a:ext cx="2975928" cy="499745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EF9CB5A5-7743-4A94-B305-F6F96603C13B}" type="datetimeFigureOut">
              <a:rPr lang="ko-KR" altLang="en-US" smtClean="0"/>
              <a:pPr/>
              <a:t>2020-10-30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49300"/>
            <a:ext cx="666115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753" y="4747578"/>
            <a:ext cx="5494020" cy="4497705"/>
          </a:xfrm>
          <a:prstGeom prst="rect">
            <a:avLst/>
          </a:prstGeom>
        </p:spPr>
        <p:txBody>
          <a:bodyPr vert="horz" lIns="96350" tIns="48175" rIns="96350" bIns="48175" rtlCol="0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3420"/>
            <a:ext cx="2975928" cy="499745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90008" y="9493420"/>
            <a:ext cx="2975928" cy="499745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9FD00088-AE99-452C-A675-8D79D0BAC5C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0346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3188" y="749300"/>
            <a:ext cx="6661150" cy="37480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00088-AE99-452C-A675-8D79D0BAC5C8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259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00088-AE99-452C-A675-8D79D0BAC5C8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9902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00088-AE99-452C-A675-8D79D0BAC5C8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8816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0" y="0"/>
            <a:ext cx="12190413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48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79182" y="0"/>
            <a:ext cx="6868061" cy="4469690"/>
          </a:xfrm>
          <a:prstGeom prst="rect">
            <a:avLst/>
          </a:prstGeom>
        </p:spPr>
      </p:pic>
      <p:sp>
        <p:nvSpPr>
          <p:cNvPr id="5" name="오각형 4"/>
          <p:cNvSpPr/>
          <p:nvPr userDrawn="1"/>
        </p:nvSpPr>
        <p:spPr>
          <a:xfrm>
            <a:off x="1126654" y="2564905"/>
            <a:ext cx="3600400" cy="864096"/>
          </a:xfrm>
          <a:prstGeom prst="homePlate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0921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1371964" y="1340768"/>
            <a:ext cx="10818449" cy="42740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465189" y="0"/>
            <a:ext cx="266700" cy="7810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884289" y="0"/>
            <a:ext cx="266700" cy="781050"/>
          </a:xfrm>
          <a:prstGeom prst="rect">
            <a:avLst/>
          </a:prstGeom>
          <a:solidFill>
            <a:srgbClr val="528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 userDrawn="1"/>
        </p:nvSpPr>
        <p:spPr>
          <a:xfrm>
            <a:off x="10932690" y="6074087"/>
            <a:ext cx="266700" cy="7810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11351790" y="6074087"/>
            <a:ext cx="266700" cy="781050"/>
          </a:xfrm>
          <a:prstGeom prst="rect">
            <a:avLst/>
          </a:prstGeom>
          <a:solidFill>
            <a:srgbClr val="528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303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478582" y="239235"/>
            <a:ext cx="109452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ko-KR" sz="3000" kern="1200" spc="-150" dirty="0">
                <a:solidFill>
                  <a:srgbClr val="002060"/>
                </a:solidFill>
                <a:latin typeface="+mj-ea"/>
                <a:ea typeface="+mj-ea"/>
                <a:cs typeface="+mn-cs"/>
              </a:rPr>
              <a:t>1. </a:t>
            </a:r>
            <a:r>
              <a:rPr lang="ko-KR" altLang="en-US" sz="3000" kern="1200" spc="-150" dirty="0">
                <a:solidFill>
                  <a:srgbClr val="002060"/>
                </a:solidFill>
                <a:latin typeface="+mj-ea"/>
                <a:ea typeface="+mj-ea"/>
                <a:cs typeface="+mn-cs"/>
              </a:rPr>
              <a:t>인류 물질문명 발전과 새로운 전환기</a:t>
            </a:r>
          </a:p>
        </p:txBody>
      </p:sp>
      <p:sp>
        <p:nvSpPr>
          <p:cNvPr id="6" name="직사각형 5"/>
          <p:cNvSpPr/>
          <p:nvPr userDrawn="1"/>
        </p:nvSpPr>
        <p:spPr>
          <a:xfrm>
            <a:off x="-1" y="863001"/>
            <a:ext cx="12190414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15"/>
          <p:cNvSpPr txBox="1"/>
          <p:nvPr userDrawn="1"/>
        </p:nvSpPr>
        <p:spPr>
          <a:xfrm>
            <a:off x="10487694" y="53938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0187DFA-F5E1-466F-8EEB-0DEA16AF83DE}" type="slidenum">
              <a:rPr lang="ko-KR" altLang="en-US" spc="-150" smtClean="0">
                <a:solidFill>
                  <a:schemeClr val="tx2"/>
                </a:solidFill>
                <a:latin typeface="+mn-ea"/>
                <a:ea typeface="+mn-ea"/>
              </a:rPr>
              <a:pPr algn="r"/>
              <a:t>‹#›</a:t>
            </a:fld>
            <a:endParaRPr lang="ko-KR" altLang="en-US" spc="-150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363337" y="-271568"/>
            <a:ext cx="847001" cy="157560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0828999" y="-421679"/>
            <a:ext cx="904084" cy="181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17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 userDrawn="1"/>
        </p:nvSpPr>
        <p:spPr>
          <a:xfrm>
            <a:off x="478582" y="239235"/>
            <a:ext cx="111612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ko-KR" sz="3000" kern="1200" spc="-150" dirty="0">
                <a:solidFill>
                  <a:srgbClr val="002060"/>
                </a:solidFill>
                <a:latin typeface="+mj-ea"/>
                <a:ea typeface="+mj-ea"/>
                <a:cs typeface="+mn-cs"/>
              </a:rPr>
              <a:t>2. </a:t>
            </a:r>
            <a:r>
              <a:rPr lang="ko-KR" altLang="en-US" sz="3000" kern="1200" spc="-150" dirty="0">
                <a:solidFill>
                  <a:srgbClr val="002060"/>
                </a:solidFill>
                <a:latin typeface="+mj-ea"/>
                <a:ea typeface="+mj-ea"/>
                <a:cs typeface="+mn-cs"/>
              </a:rPr>
              <a:t>시장자본주의의 한계</a:t>
            </a:r>
          </a:p>
        </p:txBody>
      </p:sp>
      <p:sp>
        <p:nvSpPr>
          <p:cNvPr id="10" name="직사각형 9"/>
          <p:cNvSpPr/>
          <p:nvPr userDrawn="1"/>
        </p:nvSpPr>
        <p:spPr>
          <a:xfrm>
            <a:off x="-1" y="863001"/>
            <a:ext cx="12190414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5"/>
          <p:cNvSpPr txBox="1"/>
          <p:nvPr userDrawn="1"/>
        </p:nvSpPr>
        <p:spPr>
          <a:xfrm>
            <a:off x="10487694" y="53938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0187DFA-F5E1-466F-8EEB-0DEA16AF83DE}" type="slidenum">
              <a:rPr lang="ko-KR" altLang="en-US" spc="-150" smtClean="0">
                <a:solidFill>
                  <a:schemeClr val="tx2"/>
                </a:solidFill>
                <a:latin typeface="+mn-ea"/>
                <a:ea typeface="+mn-ea"/>
              </a:rPr>
              <a:pPr algn="r"/>
              <a:t>‹#›</a:t>
            </a:fld>
            <a:endParaRPr lang="ko-KR" altLang="en-US" spc="-150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363337" y="-271568"/>
            <a:ext cx="847001" cy="157560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0828999" y="-421679"/>
            <a:ext cx="904084" cy="181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15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478582" y="210706"/>
            <a:ext cx="110892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ko-KR" sz="3000" kern="1200" spc="-150" dirty="0">
                <a:solidFill>
                  <a:srgbClr val="002060"/>
                </a:solidFill>
                <a:latin typeface="+mj-ea"/>
                <a:ea typeface="+mj-ea"/>
                <a:cs typeface="+mn-cs"/>
              </a:rPr>
              <a:t>3. </a:t>
            </a:r>
            <a:r>
              <a:rPr lang="ko-KR" altLang="en-US" sz="3000" kern="1200" spc="-150" dirty="0">
                <a:solidFill>
                  <a:srgbClr val="002060"/>
                </a:solidFill>
                <a:latin typeface="+mj-ea"/>
                <a:ea typeface="+mj-ea"/>
                <a:cs typeface="+mn-cs"/>
              </a:rPr>
              <a:t>전통적 복지국가 재편과 사회적 욕구의 변화</a:t>
            </a:r>
          </a:p>
        </p:txBody>
      </p:sp>
      <p:grpSp>
        <p:nvGrpSpPr>
          <p:cNvPr id="2" name="그룹 1"/>
          <p:cNvGrpSpPr/>
          <p:nvPr userDrawn="1"/>
        </p:nvGrpSpPr>
        <p:grpSpPr>
          <a:xfrm>
            <a:off x="-964" y="35651"/>
            <a:ext cx="12191377" cy="904084"/>
            <a:chOff x="-964" y="35651"/>
            <a:chExt cx="12191377" cy="904084"/>
          </a:xfrm>
        </p:grpSpPr>
        <p:sp>
          <p:nvSpPr>
            <p:cNvPr id="10" name="직사각형 9"/>
            <p:cNvSpPr/>
            <p:nvPr userDrawn="1"/>
          </p:nvSpPr>
          <p:spPr>
            <a:xfrm>
              <a:off x="-1" y="863001"/>
              <a:ext cx="12190414" cy="457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5"/>
            <p:cNvSpPr txBox="1"/>
            <p:nvPr userDrawn="1"/>
          </p:nvSpPr>
          <p:spPr>
            <a:xfrm>
              <a:off x="10487694" y="53938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fld id="{20187DFA-F5E1-466F-8EEB-0DEA16AF83DE}" type="slidenum">
                <a:rPr lang="ko-KR" altLang="en-US" spc="-150" smtClean="0">
                  <a:solidFill>
                    <a:schemeClr val="tx2"/>
                  </a:solidFill>
                  <a:latin typeface="+mn-ea"/>
                  <a:ea typeface="+mn-ea"/>
                </a:rPr>
                <a:pPr algn="r"/>
                <a:t>‹#›</a:t>
              </a:fld>
              <a:endParaRPr lang="ko-KR" altLang="en-US" spc="-150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363337" y="-271568"/>
              <a:ext cx="847001" cy="1575603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V="1">
              <a:off x="10828999" y="-421679"/>
              <a:ext cx="904084" cy="1818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2401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18" y="0"/>
            <a:ext cx="5079365" cy="3974603"/>
          </a:xfrm>
          <a:prstGeom prst="rect">
            <a:avLst/>
          </a:prstGeom>
        </p:spPr>
      </p:pic>
      <p:grpSp>
        <p:nvGrpSpPr>
          <p:cNvPr id="3" name="그룹 2"/>
          <p:cNvGrpSpPr/>
          <p:nvPr userDrawn="1"/>
        </p:nvGrpSpPr>
        <p:grpSpPr>
          <a:xfrm>
            <a:off x="669227" y="772265"/>
            <a:ext cx="2520280" cy="1152128"/>
            <a:chOff x="669227" y="772265"/>
            <a:chExt cx="2520280" cy="1152128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4" name="타원형 설명선 3"/>
            <p:cNvSpPr/>
            <p:nvPr/>
          </p:nvSpPr>
          <p:spPr>
            <a:xfrm flipH="1">
              <a:off x="669227" y="772265"/>
              <a:ext cx="2520280" cy="1152128"/>
            </a:xfrm>
            <a:prstGeom prst="wedgeEllipseCallout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Rectangle 9"/>
            <p:cNvSpPr txBox="1">
              <a:spLocks noChangeArrowheads="1"/>
            </p:cNvSpPr>
            <p:nvPr/>
          </p:nvSpPr>
          <p:spPr>
            <a:xfrm flipH="1">
              <a:off x="924790" y="1118034"/>
              <a:ext cx="2009153" cy="460590"/>
            </a:xfrm>
            <a:prstGeom prst="rect">
              <a:avLst/>
            </a:prstGeom>
            <a:grpFill/>
          </p:spPr>
          <p:txBody>
            <a:bodyPr vert="horz" rtlCol="0" anchor="ctr">
              <a:noAutofit/>
              <a:scene3d>
                <a:camera prst="orthographicFront"/>
                <a:lightRig rig="soft" dir="t"/>
              </a:scene3d>
              <a:sp3d prstMaterial="softEdge"/>
            </a:bodyPr>
            <a:lstStyle>
              <a:lvl1pPr algn="l" rtl="0" eaLnBrk="1" latinLnBrk="1" hangingPunct="1">
                <a:spcBef>
                  <a:spcPct val="0"/>
                </a:spcBef>
                <a:buNone/>
                <a:defRPr kumimoji="0" sz="4100" b="1" kern="1200">
                  <a:solidFill>
                    <a:schemeClr val="tx2"/>
                  </a:solidFill>
                  <a:effectLst>
                    <a:outerShdw blurRad="31750" dist="25400" dir="5400000" algn="tl" rotWithShape="0">
                      <a:srgbClr val="000000">
                        <a:alpha val="25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extLst/>
            </a:lstStyle>
            <a:p>
              <a:pPr algn="ctr"/>
              <a:r>
                <a:rPr lang="ko-KR" altLang="en-US" sz="3200" dirty="0">
                  <a:solidFill>
                    <a:schemeClr val="bg1"/>
                  </a:solidFill>
                  <a:effectLst/>
                  <a:latin typeface="나눔바른고딕" pitchFamily="50" charset="-127"/>
                  <a:ea typeface="나눔바른고딕" pitchFamily="50" charset="-127"/>
                </a:rPr>
                <a:t>다음 시간</a:t>
              </a:r>
              <a:endParaRPr lang="en-US" altLang="ko-KR" sz="3200" dirty="0">
                <a:solidFill>
                  <a:schemeClr val="bg1"/>
                </a:solidFill>
                <a:effectLst/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5413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 descr="그림5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19900"/>
            <a:ext cx="12190413" cy="3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99" y="0"/>
            <a:ext cx="12228508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모서리가 둥근 직사각형 3"/>
          <p:cNvSpPr/>
          <p:nvPr userDrawn="1"/>
        </p:nvSpPr>
        <p:spPr>
          <a:xfrm>
            <a:off x="344973" y="1268414"/>
            <a:ext cx="11460257" cy="5210175"/>
          </a:xfrm>
          <a:prstGeom prst="roundRect">
            <a:avLst>
              <a:gd name="adj" fmla="val 925"/>
            </a:avLst>
          </a:prstGeom>
          <a:solidFill>
            <a:srgbClr val="7FAAD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" name="모서리가 둥근 직사각형 4"/>
          <p:cNvSpPr/>
          <p:nvPr userDrawn="1"/>
        </p:nvSpPr>
        <p:spPr>
          <a:xfrm>
            <a:off x="410580" y="1309688"/>
            <a:ext cx="11329042" cy="5122862"/>
          </a:xfrm>
          <a:prstGeom prst="roundRect">
            <a:avLst>
              <a:gd name="adj" fmla="val 971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95000">
                <a:schemeClr val="bg2">
                  <a:lumMod val="9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787289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1" r:id="rId1"/>
    <p:sldLayoutId id="2147484891" r:id="rId2"/>
    <p:sldLayoutId id="2147484876" r:id="rId3"/>
    <p:sldLayoutId id="2147484892" r:id="rId4"/>
    <p:sldLayoutId id="2147484887" r:id="rId5"/>
    <p:sldLayoutId id="2147484897" r:id="rId6"/>
    <p:sldLayoutId id="2147484893" r:id="rId7"/>
    <p:sldLayoutId id="2147484898" r:id="rId8"/>
  </p:sldLayoutIdLst>
  <p:hf hdr="0" ftr="0" dt="0"/>
  <p:txStyles>
    <p:titleStyle>
      <a:lvl1pPr algn="l" defTabSz="914400" rtl="0" eaLnBrk="1" latinLnBrk="1" hangingPunct="1">
        <a:spcBef>
          <a:spcPct val="0"/>
        </a:spcBef>
        <a:buNone/>
        <a:defRPr sz="3200" kern="1200" spc="-1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•"/>
        <a:defRPr sz="3200" b="1" kern="1200" spc="-15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–"/>
        <a:defRPr sz="2800" b="1" kern="1200" spc="-15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•"/>
        <a:defRPr sz="2400" b="1" kern="1200" spc="-15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–"/>
        <a:defRPr sz="2000" b="1" kern="1200" spc="-15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50000"/>
        </a:lnSpc>
        <a:spcBef>
          <a:spcPct val="20000"/>
        </a:spcBef>
        <a:buFont typeface="Arial" panose="020B0604020202020204" pitchFamily="34" charset="0"/>
        <a:buChar char="»"/>
        <a:defRPr sz="2000" b="1" kern="1200" spc="-15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4"/>
          <p:cNvSpPr>
            <a:spLocks noGrp="1"/>
          </p:cNvSpPr>
          <p:nvPr>
            <p:ph type="ctrTitle" idx="4294967295"/>
          </p:nvPr>
        </p:nvSpPr>
        <p:spPr>
          <a:xfrm>
            <a:off x="262558" y="4077072"/>
            <a:ext cx="11665296" cy="172819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altLang="ko-KR" sz="5600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HY헤드라인M" pitchFamily="18" charset="-127"/>
              </a:rPr>
              <a:t>A+</a:t>
            </a:r>
            <a:r>
              <a:rPr lang="ko-KR" altLang="en-US" sz="5600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HY헤드라인M" pitchFamily="18" charset="-127"/>
              </a:rPr>
              <a:t>해맞이재가센터 월례회의자료</a:t>
            </a:r>
            <a:br>
              <a:rPr lang="en-US" altLang="ko-KR" sz="5600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HY헤드라인M" pitchFamily="18" charset="-127"/>
              </a:rPr>
            </a:br>
            <a:r>
              <a:rPr lang="en-US" altLang="ko-KR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HY헤드라인M" pitchFamily="18" charset="-127"/>
              </a:rPr>
              <a:t>2020. 10. 30(</a:t>
            </a:r>
            <a:r>
              <a:rPr lang="ko-KR" altLang="en-US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HY헤드라인M" pitchFamily="18" charset="-127"/>
              </a:rPr>
              <a:t>금요일</a:t>
            </a:r>
            <a:r>
              <a:rPr lang="en-US" altLang="ko-KR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HY헤드라인M" pitchFamily="18" charset="-127"/>
              </a:rPr>
              <a:t>)   </a:t>
            </a:r>
            <a:r>
              <a:rPr lang="ko-KR" altLang="en-US" b="1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HY헤드라인M" pitchFamily="18" charset="-127"/>
              </a:rPr>
              <a:t>시설장</a:t>
            </a:r>
            <a:r>
              <a:rPr lang="ko-KR" altLang="en-US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HY헤드라인M" pitchFamily="18" charset="-127"/>
              </a:rPr>
              <a:t> </a:t>
            </a:r>
            <a:r>
              <a:rPr lang="en-US" altLang="ko-KR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HY헤드라인M" pitchFamily="18" charset="-127"/>
              </a:rPr>
              <a:t>: </a:t>
            </a:r>
            <a:r>
              <a:rPr lang="ko-KR" altLang="en-US" b="1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HY헤드라인M" pitchFamily="18" charset="-127"/>
              </a:rPr>
              <a:t>조재무</a:t>
            </a:r>
            <a:br>
              <a:rPr lang="en-US" altLang="ko-KR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HY헤드라인M" pitchFamily="18" charset="-127"/>
              </a:rPr>
            </a:br>
            <a:endParaRPr lang="ko-KR" altLang="en-US" b="1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42257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854270" y="1586861"/>
            <a:ext cx="535364" cy="461784"/>
          </a:xfrm>
          <a:prstGeom prst="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ko-KR" sz="2400" dirty="0">
                <a:latin typeface="+mj-ea"/>
                <a:ea typeface="+mj-ea"/>
              </a:rPr>
              <a:t>1</a:t>
            </a:r>
            <a:endParaRPr lang="ko-KR" altLang="en-US" sz="2400" dirty="0">
              <a:latin typeface="+mj-ea"/>
              <a:ea typeface="+mj-ea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2293335" y="332656"/>
            <a:ext cx="2160240" cy="504000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>
                <a:solidFill>
                  <a:schemeClr val="accent1"/>
                </a:solidFill>
                <a:latin typeface="+mj-ea"/>
                <a:ea typeface="+mj-ea"/>
              </a:rPr>
              <a:t>연혁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566814" y="1412776"/>
            <a:ext cx="7272808" cy="413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altLang="ko-KR" sz="2400" dirty="0">
                <a:latin typeface="+mj-ea"/>
                <a:ea typeface="+mj-ea"/>
              </a:rPr>
              <a:t>2014. 08. 18 </a:t>
            </a:r>
            <a:r>
              <a:rPr lang="ko-KR" altLang="en-US" sz="2400" dirty="0">
                <a:latin typeface="+mj-ea"/>
                <a:ea typeface="+mj-ea"/>
              </a:rPr>
              <a:t>해맞이어르신재가센터 개소</a:t>
            </a:r>
          </a:p>
          <a:p>
            <a:pPr>
              <a:lnSpc>
                <a:spcPct val="160000"/>
              </a:lnSpc>
            </a:pPr>
            <a:r>
              <a:rPr lang="en-US" altLang="ko-KR" sz="2400" dirty="0">
                <a:latin typeface="+mj-ea"/>
                <a:ea typeface="+mj-ea"/>
              </a:rPr>
              <a:t>2014. 10. 01 </a:t>
            </a:r>
            <a:r>
              <a:rPr lang="ko-KR" altLang="en-US" sz="2400" dirty="0" err="1">
                <a:latin typeface="+mj-ea"/>
                <a:ea typeface="+mj-ea"/>
              </a:rPr>
              <a:t>노인돌봄사업</a:t>
            </a:r>
            <a:r>
              <a:rPr lang="ko-KR" altLang="en-US" sz="2400" dirty="0">
                <a:latin typeface="+mj-ea"/>
                <a:ea typeface="+mj-ea"/>
              </a:rPr>
              <a:t> 추가</a:t>
            </a:r>
          </a:p>
          <a:p>
            <a:pPr>
              <a:lnSpc>
                <a:spcPct val="160000"/>
              </a:lnSpc>
            </a:pPr>
            <a:r>
              <a:rPr lang="en-US" altLang="ko-KR" sz="2400" dirty="0">
                <a:latin typeface="+mj-ea"/>
                <a:ea typeface="+mj-ea"/>
              </a:rPr>
              <a:t>2015. 07. 01 </a:t>
            </a:r>
            <a:r>
              <a:rPr lang="ko-KR" altLang="en-US" sz="2400" dirty="0">
                <a:latin typeface="+mj-ea"/>
                <a:ea typeface="+mj-ea"/>
              </a:rPr>
              <a:t>가사간병사업 추가</a:t>
            </a:r>
          </a:p>
          <a:p>
            <a:pPr>
              <a:lnSpc>
                <a:spcPct val="160000"/>
              </a:lnSpc>
            </a:pPr>
            <a:r>
              <a:rPr lang="en-US" altLang="ko-KR" sz="2400" dirty="0">
                <a:latin typeface="+mj-ea"/>
                <a:ea typeface="+mj-ea"/>
              </a:rPr>
              <a:t>2017. 01. 01 </a:t>
            </a:r>
            <a:r>
              <a:rPr lang="ko-KR" altLang="en-US" sz="2400" dirty="0">
                <a:latin typeface="+mj-ea"/>
                <a:ea typeface="+mj-ea"/>
              </a:rPr>
              <a:t>방문간호사업 추가</a:t>
            </a:r>
            <a:r>
              <a:rPr lang="en-US" altLang="ko-KR" sz="2400" dirty="0">
                <a:latin typeface="+mj-ea"/>
                <a:ea typeface="+mj-ea"/>
              </a:rPr>
              <a:t>(</a:t>
            </a:r>
            <a:r>
              <a:rPr lang="ko-KR" altLang="en-US" sz="2400" dirty="0">
                <a:latin typeface="+mj-ea"/>
                <a:ea typeface="+mj-ea"/>
              </a:rPr>
              <a:t>울진군 </a:t>
            </a:r>
            <a:r>
              <a:rPr lang="en-US" altLang="ko-KR" sz="2400" dirty="0">
                <a:latin typeface="+mj-ea"/>
                <a:ea typeface="+mj-ea"/>
              </a:rPr>
              <a:t>1</a:t>
            </a:r>
            <a:r>
              <a:rPr lang="ko-KR" altLang="en-US" sz="2400" dirty="0">
                <a:latin typeface="+mj-ea"/>
                <a:ea typeface="+mj-ea"/>
              </a:rPr>
              <a:t>호</a:t>
            </a:r>
            <a:r>
              <a:rPr lang="en-US" altLang="ko-KR" sz="2400" dirty="0">
                <a:latin typeface="+mj-ea"/>
                <a:ea typeface="+mj-ea"/>
              </a:rPr>
              <a:t>)</a:t>
            </a:r>
            <a:endParaRPr lang="ko-KR" altLang="en-US" sz="2400" dirty="0">
              <a:latin typeface="+mj-ea"/>
              <a:ea typeface="+mj-ea"/>
            </a:endParaRPr>
          </a:p>
          <a:p>
            <a:pPr>
              <a:lnSpc>
                <a:spcPct val="160000"/>
              </a:lnSpc>
            </a:pPr>
            <a:r>
              <a:rPr lang="en-US" altLang="ko-KR" sz="2400" dirty="0">
                <a:latin typeface="+mj-ea"/>
                <a:ea typeface="+mj-ea"/>
              </a:rPr>
              <a:t>2019. 02. 28 </a:t>
            </a:r>
            <a:r>
              <a:rPr lang="ko-KR" altLang="en-US" sz="2400" dirty="0">
                <a:latin typeface="+mj-ea"/>
                <a:ea typeface="+mj-ea"/>
              </a:rPr>
              <a:t>방문간호사업 제외</a:t>
            </a:r>
          </a:p>
          <a:p>
            <a:pPr>
              <a:lnSpc>
                <a:spcPct val="160000"/>
              </a:lnSpc>
            </a:pPr>
            <a:r>
              <a:rPr lang="en-US" altLang="ko-KR" sz="2400" dirty="0">
                <a:latin typeface="+mj-ea"/>
                <a:ea typeface="+mj-ea"/>
              </a:rPr>
              <a:t>2019. 03. 04 </a:t>
            </a:r>
            <a:r>
              <a:rPr lang="ko-KR" altLang="en-US" sz="2400" dirty="0">
                <a:latin typeface="+mj-ea"/>
                <a:ea typeface="+mj-ea"/>
              </a:rPr>
              <a:t>대표자 변경</a:t>
            </a:r>
            <a:r>
              <a:rPr lang="en-US" altLang="ko-KR" sz="2400" dirty="0">
                <a:latin typeface="+mj-ea"/>
                <a:ea typeface="+mj-ea"/>
              </a:rPr>
              <a:t>(</a:t>
            </a:r>
            <a:r>
              <a:rPr lang="ko-KR" altLang="en-US" sz="2400" dirty="0">
                <a:latin typeface="+mj-ea"/>
                <a:ea typeface="+mj-ea"/>
              </a:rPr>
              <a:t>남지승</a:t>
            </a:r>
            <a:r>
              <a:rPr lang="en-US" altLang="ko-KR" sz="2400" dirty="0">
                <a:latin typeface="+mj-ea"/>
                <a:ea typeface="+mj-ea"/>
              </a:rPr>
              <a:t>=&gt;</a:t>
            </a:r>
            <a:r>
              <a:rPr lang="ko-KR" altLang="en-US" sz="2400" dirty="0" err="1">
                <a:latin typeface="+mj-ea"/>
                <a:ea typeface="+mj-ea"/>
              </a:rPr>
              <a:t>조재무</a:t>
            </a:r>
            <a:r>
              <a:rPr lang="en-US" altLang="ko-KR" sz="2400" dirty="0">
                <a:latin typeface="+mj-ea"/>
                <a:ea typeface="+mj-ea"/>
              </a:rPr>
              <a:t>)</a:t>
            </a:r>
          </a:p>
          <a:p>
            <a:pPr>
              <a:lnSpc>
                <a:spcPct val="160000"/>
              </a:lnSpc>
            </a:pPr>
            <a:r>
              <a:rPr lang="en-US" altLang="ko-KR" sz="2400" dirty="0">
                <a:latin typeface="+mj-ea"/>
                <a:ea typeface="+mj-ea"/>
              </a:rPr>
              <a:t>2020. 02. 27 </a:t>
            </a:r>
            <a:r>
              <a:rPr lang="en-US" altLang="ko-KR" sz="2400" dirty="0">
                <a:solidFill>
                  <a:srgbClr val="FF0000"/>
                </a:solidFill>
                <a:latin typeface="+mj-ea"/>
                <a:ea typeface="+mj-ea"/>
              </a:rPr>
              <a:t>A+</a:t>
            </a:r>
            <a:r>
              <a:rPr lang="ko-KR" altLang="en-US" sz="2400" dirty="0">
                <a:latin typeface="+mj-ea"/>
                <a:ea typeface="+mj-ea"/>
              </a:rPr>
              <a:t>해맞이재가센터로 명칭변경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1846734" y="2162925"/>
            <a:ext cx="542899" cy="469184"/>
          </a:xfrm>
          <a:prstGeom prst="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ko-KR" sz="2400" dirty="0">
                <a:latin typeface="+mj-ea"/>
                <a:ea typeface="+mj-ea"/>
              </a:rPr>
              <a:t>2</a:t>
            </a:r>
            <a:endParaRPr lang="ko-KR" altLang="en-US" sz="2400" dirty="0"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854269" y="2737853"/>
            <a:ext cx="542899" cy="469184"/>
          </a:xfrm>
          <a:prstGeom prst="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ko-KR" sz="2400" dirty="0">
                <a:latin typeface="+mj-ea"/>
                <a:ea typeface="+mj-ea"/>
              </a:rPr>
              <a:t>3</a:t>
            </a:r>
            <a:endParaRPr lang="ko-KR" altLang="en-US" sz="2400" dirty="0">
              <a:latin typeface="+mj-ea"/>
              <a:ea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854269" y="4470523"/>
            <a:ext cx="542899" cy="469184"/>
          </a:xfrm>
          <a:prstGeom prst="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ko-KR" sz="2400" dirty="0">
                <a:latin typeface="+mj-ea"/>
                <a:ea typeface="+mj-ea"/>
              </a:rPr>
              <a:t>6</a:t>
            </a:r>
            <a:endParaRPr lang="ko-KR" altLang="en-US" sz="2400" dirty="0">
              <a:latin typeface="+mj-ea"/>
              <a:ea typeface="+mj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854269" y="3321317"/>
            <a:ext cx="542899" cy="469184"/>
          </a:xfrm>
          <a:prstGeom prst="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ko-KR" sz="2400" dirty="0">
                <a:latin typeface="+mj-ea"/>
                <a:ea typeface="+mj-ea"/>
              </a:rPr>
              <a:t>4</a:t>
            </a:r>
            <a:endParaRPr lang="ko-KR" altLang="en-US" sz="2400" dirty="0">
              <a:latin typeface="+mj-ea"/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854269" y="3895920"/>
            <a:ext cx="542899" cy="469184"/>
          </a:xfrm>
          <a:prstGeom prst="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ko-KR" sz="2400" dirty="0">
                <a:latin typeface="+mj-ea"/>
                <a:ea typeface="+mj-ea"/>
              </a:rPr>
              <a:t>5</a:t>
            </a:r>
            <a:endParaRPr lang="ko-KR" altLang="en-US" sz="2400" dirty="0">
              <a:latin typeface="+mj-ea"/>
              <a:ea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47379BB-479A-429A-B9C0-B6C3D374FD95}"/>
              </a:ext>
            </a:extLst>
          </p:cNvPr>
          <p:cNvSpPr/>
          <p:nvPr/>
        </p:nvSpPr>
        <p:spPr>
          <a:xfrm>
            <a:off x="1854269" y="5045126"/>
            <a:ext cx="542899" cy="469184"/>
          </a:xfrm>
          <a:prstGeom prst="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ko-KR" sz="2400" dirty="0">
                <a:latin typeface="+mj-ea"/>
                <a:ea typeface="+mj-ea"/>
              </a:rPr>
              <a:t>7</a:t>
            </a:r>
            <a:endParaRPr lang="ko-KR" altLang="en-US" sz="2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47445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오각형 12"/>
          <p:cNvSpPr/>
          <p:nvPr/>
        </p:nvSpPr>
        <p:spPr>
          <a:xfrm>
            <a:off x="2278782" y="228710"/>
            <a:ext cx="7258256" cy="504000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>
                <a:solidFill>
                  <a:schemeClr val="accent1"/>
                </a:solidFill>
                <a:latin typeface="+mj-ea"/>
                <a:ea typeface="+mj-ea"/>
              </a:rPr>
              <a:t>인력현황 및 </a:t>
            </a:r>
            <a:r>
              <a:rPr lang="en-US" altLang="ko-KR" sz="3200" dirty="0">
                <a:solidFill>
                  <a:schemeClr val="accent1"/>
                </a:solidFill>
                <a:latin typeface="+mj-ea"/>
                <a:ea typeface="+mj-ea"/>
              </a:rPr>
              <a:t>A+</a:t>
            </a:r>
            <a:r>
              <a:rPr lang="ko-KR" altLang="en-US" sz="3200" dirty="0">
                <a:solidFill>
                  <a:schemeClr val="accent1"/>
                </a:solidFill>
                <a:latin typeface="+mj-ea"/>
                <a:ea typeface="+mj-ea"/>
              </a:rPr>
              <a:t>해맞이재가센터 비전 </a:t>
            </a: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415625"/>
              </p:ext>
            </p:extLst>
          </p:nvPr>
        </p:nvGraphicFramePr>
        <p:xfrm>
          <a:off x="1558702" y="1988840"/>
          <a:ext cx="9721081" cy="1080120"/>
        </p:xfrm>
        <a:graphic>
          <a:graphicData uri="http://schemas.openxmlformats.org/drawingml/2006/table">
            <a:tbl>
              <a:tblPr/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56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447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센터장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사회복지사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요양보호사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j-lt"/>
                          <a:ea typeface="바탕"/>
                        </a:rPr>
                        <a:t>1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+mj-lt"/>
                          <a:ea typeface="바탕"/>
                        </a:rPr>
                        <a:t>2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+mj-lt"/>
                        <a:ea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+mj-lt"/>
                          <a:ea typeface="바탕"/>
                        </a:rPr>
                        <a:t>32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+mj-lt"/>
                        <a:ea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+mj-lt"/>
                          <a:ea typeface="바탕"/>
                        </a:rPr>
                        <a:t>35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+mj-lt"/>
                        <a:ea typeface="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+mj-lt"/>
                        </a:rPr>
                        <a:t>수급자수 </a:t>
                      </a: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+mj-lt"/>
                        </a:rPr>
                        <a:t>: 52</a:t>
                      </a: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+mj-lt"/>
                        </a:rPr>
                        <a:t>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046057" y="1484784"/>
            <a:ext cx="225254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  <a:cs typeface="굴림" pitchFamily="50" charset="-127"/>
              </a:rPr>
              <a:t>2020. 10. 30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  <a:cs typeface="굴림" pitchFamily="50" charset="-127"/>
              </a:rPr>
              <a:t>현재</a:t>
            </a:r>
            <a:r>
              <a:rPr kumimoji="1" lang="ko-KR" altLang="en-US" sz="1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ea"/>
                <a:ea typeface="+mj-ea"/>
                <a:cs typeface="굴림" pitchFamily="50" charset="-127"/>
              </a:rPr>
              <a:t>  </a:t>
            </a:r>
            <a:endParaRPr kumimoji="1" lang="ko-KR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58702" y="1484784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j-ea"/>
                <a:ea typeface="+mj-ea"/>
              </a:rPr>
              <a:t>1. </a:t>
            </a:r>
            <a:r>
              <a:rPr lang="ko-KR" altLang="en-US" sz="2000" b="1" dirty="0">
                <a:latin typeface="+mj-ea"/>
                <a:ea typeface="+mj-ea"/>
              </a:rPr>
              <a:t>인력현황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7150" y="3744154"/>
            <a:ext cx="5904656" cy="1034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latin typeface="+mj-ea"/>
                <a:ea typeface="+mj-ea"/>
              </a:rPr>
              <a:t>2. </a:t>
            </a:r>
            <a:r>
              <a:rPr lang="en-US" altLang="ko-KR" sz="2000" b="1" dirty="0">
                <a:solidFill>
                  <a:srgbClr val="C00000"/>
                </a:solidFill>
                <a:latin typeface="+mj-ea"/>
                <a:ea typeface="+mj-ea"/>
              </a:rPr>
              <a:t>A+</a:t>
            </a:r>
            <a:r>
              <a:rPr lang="ko-KR" altLang="en-US" sz="2000" b="1" dirty="0">
                <a:latin typeface="+mj-ea"/>
                <a:ea typeface="+mj-ea"/>
              </a:rPr>
              <a:t>해맞이 재가센터 비전</a:t>
            </a:r>
            <a:endParaRPr lang="en-US" altLang="ko-KR" sz="20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+mj-ea"/>
                <a:ea typeface="+mj-ea"/>
              </a:rPr>
              <a:t> </a:t>
            </a:r>
            <a:r>
              <a:rPr lang="en-US" altLang="ko-KR" sz="2000" dirty="0">
                <a:latin typeface="+mj-ea"/>
                <a:ea typeface="+mj-ea"/>
              </a:rPr>
              <a:t>  </a:t>
            </a:r>
            <a:r>
              <a:rPr lang="ko-KR" altLang="en-US" sz="2400" dirty="0">
                <a:solidFill>
                  <a:srgbClr val="00B050"/>
                </a:solidFill>
                <a:latin typeface="+mj-ea"/>
                <a:ea typeface="+mj-ea"/>
              </a:rPr>
              <a:t>행복한 가치를 만드는 복지공동체</a:t>
            </a:r>
            <a:endParaRPr lang="ko-KR" altLang="en-US" sz="2400" b="1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CB1C49-1094-4F8E-AB6F-0A2E08DEBFC6}"/>
              </a:ext>
            </a:extLst>
          </p:cNvPr>
          <p:cNvSpPr txBox="1"/>
          <p:nvPr/>
        </p:nvSpPr>
        <p:spPr>
          <a:xfrm>
            <a:off x="1558701" y="3140968"/>
            <a:ext cx="9721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목욕팀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기사</a:t>
            </a:r>
            <a:r>
              <a:rPr lang="en-US" altLang="ko-KR" dirty="0"/>
              <a:t>1</a:t>
            </a:r>
            <a:r>
              <a:rPr lang="ko-KR" altLang="en-US" dirty="0"/>
              <a:t>명</a:t>
            </a:r>
            <a:r>
              <a:rPr lang="en-US" altLang="ko-KR" dirty="0"/>
              <a:t>, </a:t>
            </a:r>
            <a:r>
              <a:rPr lang="ko-KR" altLang="en-US" dirty="0"/>
              <a:t>요양보호사 </a:t>
            </a:r>
            <a:r>
              <a:rPr lang="en-US" altLang="ko-KR" dirty="0"/>
              <a:t>2</a:t>
            </a:r>
            <a:r>
              <a:rPr lang="ko-KR" altLang="en-US" dirty="0"/>
              <a:t>명</a:t>
            </a:r>
            <a:r>
              <a:rPr lang="en-US" altLang="ko-KR" dirty="0"/>
              <a:t>, 9</a:t>
            </a:r>
            <a:r>
              <a:rPr lang="ko-KR" altLang="en-US" dirty="0"/>
              <a:t>월말 현재</a:t>
            </a:r>
            <a:r>
              <a:rPr lang="en-US" altLang="ko-KR" dirty="0"/>
              <a:t>(</a:t>
            </a:r>
            <a:r>
              <a:rPr lang="ko-KR" altLang="en-US" dirty="0"/>
              <a:t>대상자수 </a:t>
            </a:r>
            <a:r>
              <a:rPr lang="en-US" altLang="ko-KR" dirty="0"/>
              <a:t>: 16</a:t>
            </a:r>
            <a:r>
              <a:rPr lang="ko-KR" altLang="en-US" dirty="0"/>
              <a:t>명</a:t>
            </a:r>
            <a:r>
              <a:rPr lang="en-US" altLang="ko-KR" dirty="0"/>
              <a:t>, </a:t>
            </a:r>
            <a:r>
              <a:rPr lang="ko-KR" altLang="en-US" dirty="0"/>
              <a:t>월 건수 </a:t>
            </a:r>
            <a:r>
              <a:rPr lang="en-US" altLang="ko-KR" dirty="0"/>
              <a:t>: 34</a:t>
            </a:r>
            <a:r>
              <a:rPr lang="ko-KR" altLang="en-US" dirty="0"/>
              <a:t>건</a:t>
            </a:r>
            <a:r>
              <a:rPr lang="en-US" altLang="ko-KR" dirty="0"/>
              <a:t>, </a:t>
            </a:r>
            <a:r>
              <a:rPr lang="ko-KR" altLang="en-US" dirty="0"/>
              <a:t>년말 목표 </a:t>
            </a:r>
            <a:r>
              <a:rPr lang="en-US" altLang="ko-KR" dirty="0"/>
              <a:t>25</a:t>
            </a:r>
            <a:r>
              <a:rPr lang="ko-KR" altLang="en-US" dirty="0"/>
              <a:t>명 </a:t>
            </a:r>
            <a:r>
              <a:rPr lang="en-US" altLang="ko-KR" dirty="0"/>
              <a:t>70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7445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오각형 12"/>
          <p:cNvSpPr/>
          <p:nvPr/>
        </p:nvSpPr>
        <p:spPr>
          <a:xfrm>
            <a:off x="2293334" y="332656"/>
            <a:ext cx="6610184" cy="504000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>
                <a:solidFill>
                  <a:schemeClr val="accent1"/>
                </a:solidFill>
                <a:latin typeface="+mj-ea"/>
                <a:ea typeface="+mj-ea"/>
              </a:rPr>
              <a:t>인력현황 및 해맞이재가센터 비전 </a:t>
            </a:r>
            <a:endParaRPr lang="ko-KR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58702" y="1484784"/>
            <a:ext cx="10297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+mj-ea"/>
                <a:ea typeface="+mj-ea"/>
              </a:rPr>
              <a:t>나</a:t>
            </a:r>
            <a:r>
              <a:rPr lang="en-US" altLang="ko-KR" sz="2000" dirty="0">
                <a:latin typeface="+mj-ea"/>
                <a:ea typeface="+mj-ea"/>
              </a:rPr>
              <a:t>. </a:t>
            </a:r>
            <a:r>
              <a:rPr lang="ko-KR" altLang="en-US" sz="2000" dirty="0">
                <a:latin typeface="+mj-ea"/>
                <a:ea typeface="+mj-ea"/>
              </a:rPr>
              <a:t>금년도 사업 추진내역 </a:t>
            </a:r>
          </a:p>
          <a:p>
            <a:r>
              <a:rPr lang="en-US" altLang="ko-KR" sz="2000" dirty="0">
                <a:latin typeface="+mj-ea"/>
                <a:ea typeface="+mj-ea"/>
              </a:rPr>
              <a:t>1) </a:t>
            </a:r>
            <a:r>
              <a:rPr lang="ko-KR" altLang="en-US" sz="2000" dirty="0">
                <a:latin typeface="+mj-ea"/>
                <a:ea typeface="+mj-ea"/>
              </a:rPr>
              <a:t>내</a:t>
            </a:r>
            <a:r>
              <a:rPr lang="en-US" altLang="ko-KR" sz="2000" dirty="0">
                <a:latin typeface="+mj-ea"/>
                <a:ea typeface="+mj-ea"/>
              </a:rPr>
              <a:t>·</a:t>
            </a:r>
            <a:r>
              <a:rPr lang="ko-KR" altLang="en-US" sz="2000" dirty="0">
                <a:latin typeface="+mj-ea"/>
                <a:ea typeface="+mj-ea"/>
              </a:rPr>
              <a:t>외근 직원 수급계획 긴급 수정 </a:t>
            </a:r>
            <a:r>
              <a:rPr lang="en-US" altLang="ko-KR" sz="2000" dirty="0">
                <a:latin typeface="+mj-ea"/>
                <a:ea typeface="+mj-ea"/>
              </a:rPr>
              <a:t>: </a:t>
            </a:r>
            <a:r>
              <a:rPr lang="ko-KR" altLang="en-US" sz="2000" dirty="0">
                <a:latin typeface="+mj-ea"/>
                <a:ea typeface="+mj-ea"/>
              </a:rPr>
              <a:t>확대보다는 내실이 중요함</a:t>
            </a:r>
            <a:r>
              <a:rPr lang="en-US" altLang="ko-KR" sz="2000" dirty="0">
                <a:latin typeface="+mj-ea"/>
                <a:ea typeface="+mj-ea"/>
              </a:rPr>
              <a:t>!!</a:t>
            </a:r>
            <a:endParaRPr lang="ko-KR" altLang="en-US" sz="2000" dirty="0">
              <a:latin typeface="+mj-ea"/>
              <a:ea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58702" y="3645024"/>
            <a:ext cx="10297144" cy="1877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latin typeface="+mj-ea"/>
                <a:ea typeface="+mj-ea"/>
              </a:rPr>
              <a:t>2</a:t>
            </a:r>
            <a:r>
              <a:rPr lang="en-US" altLang="ko-KR" sz="2000" dirty="0">
                <a:latin typeface="+mj-ea"/>
                <a:ea typeface="+mj-ea"/>
              </a:rPr>
              <a:t>) </a:t>
            </a:r>
            <a:r>
              <a:rPr lang="ko-KR" altLang="en-US" sz="2000" dirty="0">
                <a:latin typeface="+mj-ea"/>
                <a:ea typeface="+mj-ea"/>
              </a:rPr>
              <a:t>치매환자 방문요양 개시 </a:t>
            </a:r>
            <a:r>
              <a:rPr lang="en-US" altLang="ko-KR" sz="2000" dirty="0">
                <a:latin typeface="+mj-ea"/>
                <a:ea typeface="+mj-ea"/>
              </a:rPr>
              <a:t>: (2020</a:t>
            </a:r>
            <a:r>
              <a:rPr lang="ko-KR" altLang="en-US" sz="2000" dirty="0">
                <a:latin typeface="+mj-ea"/>
                <a:ea typeface="+mj-ea"/>
              </a:rPr>
              <a:t>년 </a:t>
            </a:r>
            <a:r>
              <a:rPr lang="en-US" altLang="ko-KR" sz="2000" dirty="0">
                <a:latin typeface="+mj-ea"/>
                <a:ea typeface="+mj-ea"/>
              </a:rPr>
              <a:t>10</a:t>
            </a:r>
            <a:r>
              <a:rPr lang="ko-KR" altLang="en-US" sz="2000" dirty="0">
                <a:latin typeface="+mj-ea"/>
                <a:ea typeface="+mj-ea"/>
              </a:rPr>
              <a:t>월말 현재 치매요양보호사 </a:t>
            </a:r>
            <a:r>
              <a:rPr lang="en-US" altLang="ko-KR" sz="2000" dirty="0">
                <a:latin typeface="+mj-ea"/>
                <a:ea typeface="+mj-ea"/>
              </a:rPr>
              <a:t>3</a:t>
            </a:r>
            <a:r>
              <a:rPr lang="ko-KR" altLang="en-US" sz="2000" dirty="0">
                <a:latin typeface="+mj-ea"/>
                <a:ea typeface="+mj-ea"/>
              </a:rPr>
              <a:t>명 확보</a:t>
            </a:r>
            <a:r>
              <a:rPr lang="en-US" altLang="ko-KR" sz="2000" dirty="0">
                <a:latin typeface="+mj-ea"/>
                <a:ea typeface="+mj-ea"/>
              </a:rPr>
              <a:t>)</a:t>
            </a:r>
            <a:endParaRPr lang="ko-KR" altLang="en-US" sz="20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+mj-ea"/>
                <a:ea typeface="+mj-ea"/>
              </a:rPr>
              <a:t>3) 2020</a:t>
            </a:r>
            <a:r>
              <a:rPr lang="ko-KR" altLang="en-US" sz="2000" dirty="0">
                <a:latin typeface="+mj-ea"/>
                <a:ea typeface="+mj-ea"/>
              </a:rPr>
              <a:t>년 </a:t>
            </a:r>
            <a:r>
              <a:rPr lang="en-US" altLang="ko-KR" sz="2000" dirty="0">
                <a:latin typeface="+mj-ea"/>
                <a:ea typeface="+mj-ea"/>
              </a:rPr>
              <a:t>6</a:t>
            </a:r>
            <a:r>
              <a:rPr lang="ko-KR" altLang="en-US" sz="2000" dirty="0">
                <a:latin typeface="+mj-ea"/>
                <a:ea typeface="+mj-ea"/>
              </a:rPr>
              <a:t>월 방문목욕사업 조기 도입</a:t>
            </a:r>
            <a:r>
              <a:rPr lang="en-US" altLang="ko-KR" sz="2000" dirty="0">
                <a:latin typeface="+mj-ea"/>
                <a:ea typeface="+mj-ea"/>
              </a:rPr>
              <a:t>(</a:t>
            </a:r>
            <a:r>
              <a:rPr lang="ko-KR" altLang="en-US" sz="2000" dirty="0">
                <a:latin typeface="+mj-ea"/>
                <a:ea typeface="+mj-ea"/>
              </a:rPr>
              <a:t>월 </a:t>
            </a:r>
            <a:r>
              <a:rPr lang="en-US" altLang="ko-KR" sz="2000" dirty="0">
                <a:latin typeface="+mj-ea"/>
                <a:ea typeface="+mj-ea"/>
              </a:rPr>
              <a:t>80</a:t>
            </a:r>
            <a:r>
              <a:rPr lang="ko-KR" altLang="en-US" sz="2000" dirty="0">
                <a:latin typeface="+mj-ea"/>
                <a:ea typeface="+mj-ea"/>
              </a:rPr>
              <a:t>케이스 </a:t>
            </a:r>
            <a:r>
              <a:rPr lang="ko-KR" altLang="en-US" sz="2000" dirty="0" err="1">
                <a:latin typeface="+mj-ea"/>
                <a:ea typeface="+mj-ea"/>
              </a:rPr>
              <a:t>달성시</a:t>
            </a:r>
            <a:r>
              <a:rPr lang="ko-KR" altLang="en-US" sz="2000" dirty="0">
                <a:latin typeface="+mj-ea"/>
                <a:ea typeface="+mj-ea"/>
              </a:rPr>
              <a:t> 검토 추진 예정이었음</a:t>
            </a:r>
            <a:r>
              <a:rPr lang="en-US" altLang="ko-KR" sz="2000" dirty="0">
                <a:latin typeface="+mj-ea"/>
                <a:ea typeface="+mj-ea"/>
              </a:rPr>
              <a:t>)</a:t>
            </a:r>
            <a:endParaRPr lang="ko-KR" altLang="en-US" sz="20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+mj-ea"/>
                <a:ea typeface="+mj-ea"/>
              </a:rPr>
              <a:t>4) </a:t>
            </a:r>
            <a:r>
              <a:rPr lang="ko-KR" altLang="en-US" sz="2000" dirty="0">
                <a:latin typeface="+mj-ea"/>
                <a:ea typeface="+mj-ea"/>
              </a:rPr>
              <a:t>직원교육 </a:t>
            </a:r>
            <a:r>
              <a:rPr lang="ko-KR" altLang="en-US" sz="2000" dirty="0" err="1">
                <a:latin typeface="+mj-ea"/>
                <a:ea typeface="+mj-ea"/>
              </a:rPr>
              <a:t>참석율</a:t>
            </a:r>
            <a:r>
              <a:rPr lang="ko-KR" altLang="en-US" sz="2000" dirty="0">
                <a:latin typeface="+mj-ea"/>
                <a:ea typeface="+mj-ea"/>
              </a:rPr>
              <a:t> 향상</a:t>
            </a:r>
            <a:r>
              <a:rPr lang="en-US" altLang="ko-KR" sz="2000" dirty="0">
                <a:latin typeface="+mj-ea"/>
                <a:ea typeface="+mj-ea"/>
              </a:rPr>
              <a:t>(</a:t>
            </a:r>
            <a:r>
              <a:rPr lang="ko-KR" altLang="en-US" sz="2000" dirty="0">
                <a:latin typeface="+mj-ea"/>
                <a:ea typeface="+mj-ea"/>
              </a:rPr>
              <a:t>현재 </a:t>
            </a:r>
            <a:r>
              <a:rPr lang="en-US" altLang="ko-KR" sz="2000" dirty="0">
                <a:latin typeface="+mj-ea"/>
                <a:ea typeface="+mj-ea"/>
              </a:rPr>
              <a:t>70% </a:t>
            </a:r>
            <a:r>
              <a:rPr lang="ko-KR" altLang="en-US" sz="2000" dirty="0">
                <a:latin typeface="+mj-ea"/>
                <a:ea typeface="+mj-ea"/>
              </a:rPr>
              <a:t>미만</a:t>
            </a:r>
            <a:r>
              <a:rPr lang="en-US" altLang="ko-KR" sz="2000" dirty="0">
                <a:latin typeface="+mj-ea"/>
                <a:ea typeface="+mj-ea"/>
              </a:rPr>
              <a:t>]</a:t>
            </a:r>
            <a:endParaRPr lang="ko-KR" altLang="en-US" sz="2000" dirty="0">
              <a:latin typeface="맑은고딕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+mj-ea"/>
                <a:ea typeface="+mj-ea"/>
              </a:rPr>
              <a:t>5) </a:t>
            </a:r>
            <a:r>
              <a:rPr lang="ko-KR" altLang="en-US" sz="2000" dirty="0">
                <a:latin typeface="+mj-ea"/>
                <a:ea typeface="+mj-ea"/>
              </a:rPr>
              <a:t>직원업무수행 수준향상 총력경주</a:t>
            </a:r>
            <a:r>
              <a:rPr lang="en-US" altLang="ko-KR" sz="2000" dirty="0">
                <a:latin typeface="+mj-ea"/>
                <a:ea typeface="+mj-ea"/>
              </a:rPr>
              <a:t>[</a:t>
            </a:r>
            <a:r>
              <a:rPr lang="ko-KR" altLang="en-US" sz="2000" dirty="0">
                <a:latin typeface="+mj-ea"/>
                <a:ea typeface="+mj-ea"/>
              </a:rPr>
              <a:t>요양기록 부정제출 및 </a:t>
            </a:r>
            <a:r>
              <a:rPr lang="ko-KR" altLang="en-US" sz="2000" dirty="0" err="1">
                <a:latin typeface="+mj-ea"/>
                <a:ea typeface="+mj-ea"/>
              </a:rPr>
              <a:t>미제출</a:t>
            </a:r>
            <a:r>
              <a:rPr lang="ko-KR" altLang="en-US" sz="2000" dirty="0">
                <a:latin typeface="+mj-ea"/>
                <a:ea typeface="+mj-ea"/>
              </a:rPr>
              <a:t> </a:t>
            </a:r>
            <a:r>
              <a:rPr lang="en-US" altLang="ko-KR" sz="2000" dirty="0">
                <a:latin typeface="+mj-ea"/>
                <a:ea typeface="+mj-ea"/>
              </a:rPr>
              <a:t>0%] </a:t>
            </a:r>
            <a:r>
              <a:rPr lang="ko-KR" altLang="en-US" sz="2000" dirty="0">
                <a:latin typeface="+mj-ea"/>
                <a:ea typeface="+mj-ea"/>
              </a:rPr>
              <a:t>달성 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972301"/>
              </p:ext>
            </p:extLst>
          </p:nvPr>
        </p:nvGraphicFramePr>
        <p:xfrm>
          <a:off x="1846734" y="2204864"/>
          <a:ext cx="10009112" cy="1334073"/>
        </p:xfrm>
        <a:graphic>
          <a:graphicData uri="http://schemas.openxmlformats.org/drawingml/2006/table">
            <a:tbl>
              <a:tblPr/>
              <a:tblGrid>
                <a:gridCol w="2038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0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05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09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2020. 01. 01</a:t>
                      </a: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현재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2020. 06. 30</a:t>
                      </a: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기준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2020. 12. 31</a:t>
                      </a:r>
                      <a:r>
                        <a:rPr lang="ko-KR" altLang="en-US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기준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사회복지사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3=&gt;2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4=&gt;2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 err="1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요양보호사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32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40=&gt;32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60=&gt;35</a:t>
                      </a:r>
                      <a:endParaRPr lang="ko-KR" altLang="en-US" sz="200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7445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오각형 12"/>
          <p:cNvSpPr/>
          <p:nvPr/>
        </p:nvSpPr>
        <p:spPr>
          <a:xfrm>
            <a:off x="2293334" y="332656"/>
            <a:ext cx="5890104" cy="504000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rgbClr val="FF0000"/>
                </a:solidFill>
                <a:latin typeface="+mj-ea"/>
                <a:ea typeface="+mj-ea"/>
              </a:rPr>
              <a:t>A+</a:t>
            </a:r>
            <a:r>
              <a:rPr lang="ko-KR" altLang="en-US" sz="3200" dirty="0">
                <a:solidFill>
                  <a:schemeClr val="accent1"/>
                </a:solidFill>
                <a:latin typeface="+mj-ea"/>
                <a:ea typeface="+mj-ea"/>
              </a:rPr>
              <a:t>해맞이재가센터 </a:t>
            </a:r>
            <a:r>
              <a:rPr lang="en-US" altLang="ko-KR" sz="3200" dirty="0">
                <a:solidFill>
                  <a:schemeClr val="accent1"/>
                </a:solidFill>
                <a:latin typeface="+mj-ea"/>
                <a:ea typeface="+mj-ea"/>
              </a:rPr>
              <a:t>SWOT </a:t>
            </a:r>
            <a:r>
              <a:rPr lang="ko-KR" altLang="en-US" sz="3200" dirty="0">
                <a:solidFill>
                  <a:schemeClr val="accent1"/>
                </a:solidFill>
                <a:latin typeface="+mj-ea"/>
                <a:ea typeface="+mj-ea"/>
              </a:rPr>
              <a:t>분석 </a:t>
            </a: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DB2CA10F-C894-4770-A6CC-BD702854FF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652396"/>
              </p:ext>
            </p:extLst>
          </p:nvPr>
        </p:nvGraphicFramePr>
        <p:xfrm>
          <a:off x="1342678" y="1484784"/>
          <a:ext cx="10657184" cy="4082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7393">
                  <a:extLst>
                    <a:ext uri="{9D8B030D-6E8A-4147-A177-3AD203B41FA5}">
                      <a16:colId xmlns:a16="http://schemas.microsoft.com/office/drawing/2014/main" val="2027305346"/>
                    </a:ext>
                  </a:extLst>
                </a:gridCol>
                <a:gridCol w="4346116">
                  <a:extLst>
                    <a:ext uri="{9D8B030D-6E8A-4147-A177-3AD203B41FA5}">
                      <a16:colId xmlns:a16="http://schemas.microsoft.com/office/drawing/2014/main" val="4092837813"/>
                    </a:ext>
                  </a:extLst>
                </a:gridCol>
                <a:gridCol w="4233675">
                  <a:extLst>
                    <a:ext uri="{9D8B030D-6E8A-4147-A177-3AD203B41FA5}">
                      <a16:colId xmlns:a16="http://schemas.microsoft.com/office/drawing/2014/main" val="90535778"/>
                    </a:ext>
                  </a:extLst>
                </a:gridCol>
              </a:tblGrid>
              <a:tr h="957706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dirty="0"/>
                        <a:t>외부환경</a:t>
                      </a:r>
                      <a:endParaRPr lang="en-US" altLang="ko-KR" dirty="0"/>
                    </a:p>
                    <a:p>
                      <a:pPr algn="l" latinLnBrk="1"/>
                      <a:r>
                        <a:rPr lang="ko-KR" altLang="en-US" dirty="0"/>
                        <a:t>내부역량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기회</a:t>
                      </a:r>
                      <a:r>
                        <a:rPr lang="en-US" altLang="ko-KR" dirty="0"/>
                        <a:t>(O)</a:t>
                      </a:r>
                    </a:p>
                    <a:p>
                      <a:pPr algn="ctr" latinLnBrk="1"/>
                      <a:r>
                        <a:rPr lang="en-US" altLang="ko-KR" dirty="0"/>
                        <a:t>Opportunity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위협</a:t>
                      </a:r>
                      <a:r>
                        <a:rPr lang="en-US" altLang="ko-KR" dirty="0"/>
                        <a:t>(T)</a:t>
                      </a:r>
                    </a:p>
                    <a:p>
                      <a:pPr algn="ctr" latinLnBrk="1"/>
                      <a:r>
                        <a:rPr lang="en-US" altLang="ko-KR" dirty="0"/>
                        <a:t>Threat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8398676"/>
                  </a:ext>
                </a:extLst>
              </a:tr>
              <a:tr h="13465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강점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en-US" altLang="ko-KR" dirty="0"/>
                        <a:t>(S)</a:t>
                      </a:r>
                    </a:p>
                    <a:p>
                      <a:pPr algn="ctr" latinLnBrk="1"/>
                      <a:r>
                        <a:rPr lang="en-US" altLang="ko-KR" dirty="0"/>
                        <a:t>Strength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[SO </a:t>
                      </a:r>
                      <a:r>
                        <a:rPr lang="ko-KR" altLang="en-US" dirty="0"/>
                        <a:t>전략</a:t>
                      </a:r>
                      <a:r>
                        <a:rPr lang="en-US" altLang="ko-KR" dirty="0"/>
                        <a:t>]</a:t>
                      </a:r>
                    </a:p>
                    <a:p>
                      <a:pPr latinLnBrk="1"/>
                      <a:r>
                        <a:rPr lang="ko-KR" altLang="en-US" dirty="0"/>
                        <a:t>공격적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전략 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내부역량의 강점과 외부환경 </a:t>
                      </a:r>
                      <a:endParaRPr lang="en-US" altLang="ko-KR" dirty="0"/>
                    </a:p>
                    <a:p>
                      <a:pPr latinLnBrk="1"/>
                      <a:r>
                        <a:rPr lang="ko-KR" altLang="en-US" dirty="0"/>
                        <a:t>기회 요인을 극대화한다</a:t>
                      </a:r>
                      <a:r>
                        <a:rPr lang="en-US" altLang="ko-KR" dirty="0"/>
                        <a:t>.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/>
                        <a:t>[ST </a:t>
                      </a:r>
                      <a:r>
                        <a:rPr lang="ko-KR" altLang="en-US" dirty="0"/>
                        <a:t>전략</a:t>
                      </a:r>
                      <a:r>
                        <a:rPr lang="en-US" altLang="ko-KR" dirty="0"/>
                        <a:t>]</a:t>
                      </a:r>
                      <a:endParaRPr lang="ko-KR" altLang="en-US" dirty="0"/>
                    </a:p>
                    <a:p>
                      <a:pPr latinLnBrk="1"/>
                      <a:r>
                        <a:rPr lang="ko-KR" altLang="en-US" dirty="0"/>
                        <a:t>다각화 전략 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약점 보완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 err="1"/>
                        <a:t>내부강점을</a:t>
                      </a:r>
                      <a:r>
                        <a:rPr lang="ko-KR" altLang="en-US" dirty="0"/>
                        <a:t> 극대화하여 외부 위협을 최소화한다</a:t>
                      </a:r>
                      <a:r>
                        <a:rPr lang="en-US" altLang="ko-KR" dirty="0"/>
                        <a:t>.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412745"/>
                  </a:ext>
                </a:extLst>
              </a:tr>
              <a:tr h="17785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약점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en-US" altLang="ko-KR" dirty="0"/>
                        <a:t>(W)</a:t>
                      </a:r>
                    </a:p>
                    <a:p>
                      <a:pPr algn="ctr" latinLnBrk="1"/>
                      <a:r>
                        <a:rPr lang="en-US" altLang="ko-KR" dirty="0"/>
                        <a:t>Weakness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/>
                        <a:t>[WO </a:t>
                      </a:r>
                      <a:r>
                        <a:rPr lang="ko-KR" altLang="en-US" dirty="0"/>
                        <a:t>전략</a:t>
                      </a:r>
                      <a:r>
                        <a:rPr lang="en-US" altLang="ko-KR" dirty="0"/>
                        <a:t>]</a:t>
                      </a:r>
                      <a:endParaRPr lang="ko-KR" altLang="en-US" dirty="0"/>
                    </a:p>
                    <a:p>
                      <a:pPr latinLnBrk="1"/>
                      <a:r>
                        <a:rPr lang="ko-KR" altLang="en-US" dirty="0"/>
                        <a:t>국면 전환 전략 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위협상황 해소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내부 약점을 강점으로 전환하기 위해 외부환경을 이용한다</a:t>
                      </a:r>
                      <a:r>
                        <a:rPr lang="en-US" altLang="ko-KR" dirty="0"/>
                        <a:t>.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/>
                        <a:t>[WT </a:t>
                      </a:r>
                      <a:r>
                        <a:rPr lang="ko-KR" altLang="en-US" dirty="0"/>
                        <a:t>전략</a:t>
                      </a:r>
                      <a:r>
                        <a:rPr lang="en-US" altLang="ko-KR" dirty="0"/>
                        <a:t>]</a:t>
                      </a:r>
                      <a:endParaRPr lang="ko-KR" altLang="en-US" dirty="0"/>
                    </a:p>
                    <a:p>
                      <a:pPr latinLnBrk="1"/>
                      <a:r>
                        <a:rPr lang="ko-KR" altLang="en-US" dirty="0"/>
                        <a:t>방어적 전략 </a:t>
                      </a:r>
                      <a:r>
                        <a:rPr lang="en-US" altLang="ko-KR" dirty="0"/>
                        <a:t>: </a:t>
                      </a:r>
                      <a:r>
                        <a:rPr lang="ko-KR" altLang="en-US" dirty="0"/>
                        <a:t>한 발 물러서기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 err="1"/>
                        <a:t>내부약점과</a:t>
                      </a:r>
                      <a:r>
                        <a:rPr lang="ko-KR" altLang="en-US" dirty="0"/>
                        <a:t> 외부환경 위협을 최소화한다</a:t>
                      </a:r>
                      <a:r>
                        <a:rPr lang="en-US" altLang="ko-KR" dirty="0"/>
                        <a:t>. </a:t>
                      </a:r>
                      <a:r>
                        <a:rPr lang="ko-KR" altLang="en-US" dirty="0"/>
                        <a:t>창업 재설계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669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8601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오각형 12"/>
          <p:cNvSpPr/>
          <p:nvPr/>
        </p:nvSpPr>
        <p:spPr>
          <a:xfrm>
            <a:off x="2293334" y="332656"/>
            <a:ext cx="6034120" cy="504000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rgbClr val="FF0000"/>
                </a:solidFill>
                <a:latin typeface="+mj-ea"/>
                <a:ea typeface="+mj-ea"/>
              </a:rPr>
              <a:t>A+</a:t>
            </a:r>
            <a:r>
              <a:rPr lang="ko-KR" altLang="en-US" sz="3200" dirty="0">
                <a:solidFill>
                  <a:schemeClr val="accent1"/>
                </a:solidFill>
                <a:latin typeface="+mj-ea"/>
                <a:ea typeface="+mj-ea"/>
              </a:rPr>
              <a:t>해맞이재가센터 </a:t>
            </a:r>
            <a:r>
              <a:rPr lang="en-US" altLang="ko-KR" sz="3200" dirty="0">
                <a:solidFill>
                  <a:schemeClr val="accent1"/>
                </a:solidFill>
                <a:latin typeface="+mj-ea"/>
                <a:ea typeface="+mj-ea"/>
              </a:rPr>
              <a:t>SWOT </a:t>
            </a:r>
            <a:r>
              <a:rPr lang="ko-KR" altLang="en-US" sz="3200" dirty="0">
                <a:solidFill>
                  <a:schemeClr val="accent1"/>
                </a:solidFill>
                <a:latin typeface="+mj-ea"/>
                <a:ea typeface="+mj-ea"/>
              </a:rPr>
              <a:t>분석 </a:t>
            </a: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F61F5D-8C93-4598-B46E-3E9F4E3B1D7E}"/>
              </a:ext>
            </a:extLst>
          </p:cNvPr>
          <p:cNvSpPr txBox="1"/>
          <p:nvPr/>
        </p:nvSpPr>
        <p:spPr>
          <a:xfrm>
            <a:off x="1630710" y="1484784"/>
            <a:ext cx="10297144" cy="4030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ko-KR" altLang="en-US" dirty="0">
                <a:solidFill>
                  <a:srgbClr val="0070C0"/>
                </a:solidFill>
              </a:rPr>
              <a:t>강점</a:t>
            </a:r>
            <a:r>
              <a:rPr lang="en-US" altLang="ko-KR" dirty="0">
                <a:solidFill>
                  <a:srgbClr val="0070C0"/>
                </a:solidFill>
              </a:rPr>
              <a:t>(S)Strength</a:t>
            </a:r>
          </a:p>
          <a:p>
            <a:pPr marL="285750" indent="-285750" latinLnBrk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요양보호사 교육원과 연계되어 외부의 인지도가 매우 높다</a:t>
            </a:r>
            <a:r>
              <a:rPr lang="en-US" altLang="ko-KR" dirty="0"/>
              <a:t>.</a:t>
            </a:r>
          </a:p>
          <a:p>
            <a:pPr marL="285750" indent="-285750" latinLnBrk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센터 관리층의 사회복지 역량이 높다</a:t>
            </a:r>
            <a:r>
              <a:rPr lang="en-US" altLang="ko-KR" dirty="0"/>
              <a:t>.(</a:t>
            </a:r>
            <a:r>
              <a:rPr lang="ko-KR" altLang="en-US" dirty="0"/>
              <a:t>센터장 및 시설장과 사회복지사의 경력과 </a:t>
            </a:r>
            <a:r>
              <a:rPr lang="ko-KR" altLang="en-US" dirty="0" err="1"/>
              <a:t>스팩이</a:t>
            </a:r>
            <a:r>
              <a:rPr lang="ko-KR" altLang="en-US" dirty="0"/>
              <a:t> 우수</a:t>
            </a:r>
            <a:r>
              <a:rPr lang="en-US" altLang="ko-KR" dirty="0"/>
              <a:t>)</a:t>
            </a:r>
          </a:p>
          <a:p>
            <a:pPr marL="285750" indent="-285750" latinLnBrk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장기요양보험공단의 지침을 준수하고 센터간 기본적인 도덕과 원칙을 중시하는 경영을 한다</a:t>
            </a:r>
            <a:r>
              <a:rPr lang="en-US" altLang="ko-KR" dirty="0"/>
              <a:t>.</a:t>
            </a:r>
          </a:p>
          <a:p>
            <a:pPr marL="285750" indent="-285750" latinLnBrk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케어에 있어서 직원들의 의견을 최대한 존중한다</a:t>
            </a:r>
            <a:r>
              <a:rPr lang="en-US" altLang="ko-KR" dirty="0"/>
              <a:t>.(</a:t>
            </a:r>
            <a:r>
              <a:rPr lang="ko-KR" altLang="en-US" dirty="0"/>
              <a:t>직원의 의사에 반하는 </a:t>
            </a:r>
            <a:r>
              <a:rPr lang="ko-KR" altLang="en-US" dirty="0" err="1"/>
              <a:t>수급자</a:t>
            </a:r>
            <a:r>
              <a:rPr lang="ko-KR" altLang="en-US" dirty="0"/>
              <a:t> 변경을 하지 않았다</a:t>
            </a:r>
            <a:r>
              <a:rPr lang="en-US" altLang="ko-KR" dirty="0"/>
              <a:t>)</a:t>
            </a:r>
          </a:p>
          <a:p>
            <a:pPr marL="285750" indent="-285750" latinLnBrk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ko-KR" altLang="en-US" dirty="0">
                <a:solidFill>
                  <a:srgbClr val="0070C0"/>
                </a:solidFill>
              </a:rPr>
              <a:t>약점</a:t>
            </a:r>
            <a:r>
              <a:rPr lang="en-US" altLang="ko-KR" dirty="0">
                <a:solidFill>
                  <a:srgbClr val="0070C0"/>
                </a:solidFill>
              </a:rPr>
              <a:t>(W)Weakness</a:t>
            </a:r>
          </a:p>
          <a:p>
            <a:pPr marL="285750" indent="-285750" latinLnBrk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회사중심의 주인의식</a:t>
            </a:r>
            <a:r>
              <a:rPr lang="en-US" altLang="ko-KR" dirty="0"/>
              <a:t>(</a:t>
            </a:r>
            <a:r>
              <a:rPr lang="ko-KR" altLang="en-US" dirty="0"/>
              <a:t>애사심</a:t>
            </a:r>
            <a:r>
              <a:rPr lang="en-US" altLang="ko-KR" dirty="0"/>
              <a:t>)</a:t>
            </a:r>
            <a:r>
              <a:rPr lang="ko-KR" altLang="en-US" dirty="0"/>
              <a:t>과 직원내부 결속력이 대체적으로 낮다 </a:t>
            </a:r>
            <a:r>
              <a:rPr lang="en-US" altLang="ko-KR" dirty="0"/>
              <a:t>.(</a:t>
            </a:r>
            <a:r>
              <a:rPr lang="ko-KR" altLang="en-US" dirty="0"/>
              <a:t>직원간 내부 총질까지 존재한다</a:t>
            </a:r>
            <a:r>
              <a:rPr lang="en-US" altLang="ko-KR" dirty="0"/>
              <a:t>.)</a:t>
            </a:r>
          </a:p>
          <a:p>
            <a:pPr marL="285750" indent="-285750" latinLnBrk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사무실 직원과 외근 직원간 업무분담이 느슨하다</a:t>
            </a:r>
            <a:r>
              <a:rPr lang="en-US" altLang="ko-KR" dirty="0"/>
              <a:t>.(</a:t>
            </a:r>
            <a:r>
              <a:rPr lang="ko-KR" altLang="en-US" dirty="0"/>
              <a:t>업무수행 중 차체해결능력이 대체로 부족하다</a:t>
            </a:r>
            <a:r>
              <a:rPr lang="en-US" altLang="ko-KR" dirty="0"/>
              <a:t>.)</a:t>
            </a:r>
          </a:p>
          <a:p>
            <a:pPr marL="285750" indent="-285750" latinLnBrk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외근직원들의 업무기록 수준이 타 센터에 비하여 낮다</a:t>
            </a:r>
            <a:r>
              <a:rPr lang="en-US" altLang="ko-KR" dirty="0"/>
              <a:t>.(</a:t>
            </a:r>
            <a:r>
              <a:rPr lang="ko-KR" altLang="en-US" dirty="0"/>
              <a:t>아직도 요양기록을 제출하지 못하는 직원이 있다</a:t>
            </a:r>
            <a:r>
              <a:rPr lang="en-US" altLang="ko-KR" dirty="0"/>
              <a:t>.)</a:t>
            </a:r>
          </a:p>
          <a:p>
            <a:pPr marL="285750" indent="-285750" latinLnBrk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회사의 비전에 대한 인식이 매우 부족하다</a:t>
            </a:r>
            <a:r>
              <a:rPr lang="en-US" altLang="ko-KR" dirty="0"/>
              <a:t>.(</a:t>
            </a:r>
            <a:r>
              <a:rPr lang="ko-KR" altLang="en-US" dirty="0"/>
              <a:t>회사 비전에 대해 알고 있는 직원이 적고 제조해 준 명함사용이나 </a:t>
            </a:r>
            <a:r>
              <a:rPr lang="ko-KR" altLang="en-US" dirty="0" err="1"/>
              <a:t>차량스티커</a:t>
            </a:r>
            <a:r>
              <a:rPr lang="ko-KR" altLang="en-US" dirty="0"/>
              <a:t> 홍보물 등에 대하여도 무관심하다</a:t>
            </a:r>
            <a:r>
              <a:rPr lang="en-US" altLang="ko-KR" dirty="0"/>
              <a:t>.)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5719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01. 평가매뉴얼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건강검진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" name="그림 4" descr="건강검진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2638" y="1412776"/>
            <a:ext cx="7632848" cy="48965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39C0C-5FDD-41E9-8D89-58EA39E9032C}"/>
              </a:ext>
            </a:extLst>
          </p:cNvPr>
          <p:cNvSpPr txBox="1"/>
          <p:nvPr/>
        </p:nvSpPr>
        <p:spPr>
          <a:xfrm>
            <a:off x="8624172" y="1448613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 </a:t>
            </a:r>
            <a:r>
              <a:rPr lang="ko-KR" altLang="en-US" sz="1400" dirty="0"/>
              <a:t>건강검진 미제출하신 분은 서둘러 주시기 바람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0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. 평가매뉴얼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재가급여</a:t>
            </a:r>
            <a:r>
              <a:rPr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RFID : </a:t>
            </a:r>
            <a:r>
              <a:rPr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태그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 descr="rfi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590" y="1340768"/>
            <a:ext cx="7848872" cy="49685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B8767F-A59D-426B-8446-A6CE03FD9ACC}"/>
              </a:ext>
            </a:extLst>
          </p:cNvPr>
          <p:cNvSpPr txBox="1"/>
          <p:nvPr/>
        </p:nvSpPr>
        <p:spPr>
          <a:xfrm>
            <a:off x="8411406" y="1484784"/>
            <a:ext cx="3156408" cy="264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ko-KR" altLang="en-US" sz="1400" dirty="0"/>
              <a:t>평가기준에 </a:t>
            </a:r>
            <a:r>
              <a:rPr lang="ko-KR" altLang="en-US" sz="1400" dirty="0" err="1"/>
              <a:t>적용할때</a:t>
            </a:r>
            <a:r>
              <a:rPr lang="ko-KR" altLang="en-US" sz="1400" dirty="0"/>
              <a:t> </a:t>
            </a:r>
            <a:r>
              <a:rPr lang="en-US" altLang="ko-KR" sz="1400" dirty="0"/>
              <a:t>A+</a:t>
            </a:r>
            <a:r>
              <a:rPr lang="ko-KR" altLang="en-US" sz="1400" dirty="0"/>
              <a:t>해맞이재가센터는 겨우 양호수준</a:t>
            </a:r>
            <a:r>
              <a:rPr lang="en-US" altLang="ko-KR" sz="1400" dirty="0"/>
              <a:t>(80% </a:t>
            </a:r>
            <a:r>
              <a:rPr lang="ko-KR" altLang="en-US" sz="1400" dirty="0"/>
              <a:t>이상</a:t>
            </a:r>
            <a:r>
              <a:rPr lang="en-US" altLang="ko-KR" sz="1400" dirty="0"/>
              <a:t>) </a:t>
            </a:r>
            <a:r>
              <a:rPr lang="ko-KR" altLang="en-US" sz="1400" dirty="0"/>
              <a:t>에 거치고 있음</a:t>
            </a:r>
            <a:r>
              <a:rPr lang="en-US" altLang="ko-KR" sz="140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ko-KR" altLang="en-US" sz="1400" dirty="0" err="1"/>
              <a:t>태그율</a:t>
            </a:r>
            <a:r>
              <a:rPr lang="ko-KR" altLang="en-US" sz="1400" dirty="0"/>
              <a:t> 향상은 부당청구의 개연성을 줄일 수 있고 센터의 서류정리의 시간을 줄여 기관의 건전성 확보에 절대적으로 기여할 수 있음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0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. 평가매뉴얼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급여제공계획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" name="그림 4" descr="급여제공계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590" y="1304764"/>
            <a:ext cx="7560840" cy="50045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3F7E8D-79DC-443F-A43B-7A4944CBD481}"/>
              </a:ext>
            </a:extLst>
          </p:cNvPr>
          <p:cNvSpPr txBox="1"/>
          <p:nvPr/>
        </p:nvSpPr>
        <p:spPr>
          <a:xfrm>
            <a:off x="8082428" y="1484784"/>
            <a:ext cx="3557395" cy="2325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/>
              <a:t>부득이하게 급여제공시간 변경시는 전화로 하지 마시고 반드시 직원전용 카톡으로 근거를 남겨 주실 것</a:t>
            </a:r>
            <a:r>
              <a:rPr lang="en-US" altLang="ko-KR" sz="140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-</a:t>
            </a:r>
            <a:r>
              <a:rPr lang="ko-KR" altLang="en-US" sz="1400" dirty="0"/>
              <a:t>카톡에 기록이 없는 급여제공시간 사전변경 신청 건은 급여청구시 인정하지 않거나 급여를 지연 지급하도록 하겠음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0" y="137826"/>
            <a:ext cx="111383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0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. 장기요양급여 급여제공기록지 및 상태변화 기록지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9B21AFA-6996-4D41-A486-44D7B98A8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99" y="1340768"/>
            <a:ext cx="4891916" cy="504056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883C049-843D-42AC-A779-66501818A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246" y="1340768"/>
            <a:ext cx="4765268" cy="50405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0" y="137826"/>
            <a:ext cx="103462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0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4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. 장기요양급여 급여제공기록지 및 상태변화 기록지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9CA240-A2BD-411E-9849-D60C72CF859B}"/>
              </a:ext>
            </a:extLst>
          </p:cNvPr>
          <p:cNvSpPr txBox="1"/>
          <p:nvPr/>
        </p:nvSpPr>
        <p:spPr>
          <a:xfrm>
            <a:off x="781164" y="2987765"/>
            <a:ext cx="107291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수기 급여제공기록지 작성시 문제가 되는 사항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나눔바른고딕"/>
              <a:ea typeface="나눔바른고딕"/>
              <a:cs typeface="+mn-cs"/>
            </a:endParaRP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ko-KR" altLang="en-US" dirty="0">
                <a:latin typeface="나눔바른고딕"/>
                <a:ea typeface="나눔바른고딕"/>
              </a:rPr>
              <a:t>부당청구 개연성이 있어 장기요양보험공단에서 항상 우선적으로 조사하므로 절대 부당청구가 있어서는 안됨</a:t>
            </a:r>
            <a:r>
              <a:rPr lang="en-US" altLang="ko-KR" dirty="0">
                <a:latin typeface="나눔바른고딕"/>
                <a:ea typeface="나눔바른고딕"/>
              </a:rPr>
              <a:t>.</a:t>
            </a:r>
            <a:r>
              <a:rPr lang="ko-KR" altLang="en-US" dirty="0">
                <a:latin typeface="나눔바른고딕"/>
                <a:ea typeface="나눔바른고딕"/>
              </a:rPr>
              <a:t> </a:t>
            </a:r>
            <a:endParaRPr kumimoji="0" lang="en-US" altLang="ko-KR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나눔바른고딕"/>
              <a:ea typeface="나눔바른고딕"/>
              <a:cs typeface="+mn-cs"/>
            </a:endParaRP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 일정관리의 총시간과 서비스 제공  재게는 반드시 일치시킬 것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ko-KR" altLang="en-US" dirty="0">
                <a:solidFill>
                  <a:prstClr val="black"/>
                </a:solidFill>
                <a:latin typeface="나눔바른고딕"/>
                <a:ea typeface="나눔바른고딕"/>
              </a:rPr>
              <a:t>오후 시간단위는 반드시 표기법대로 </a:t>
            </a:r>
            <a:r>
              <a:rPr lang="en-US" altLang="ko-KR" dirty="0">
                <a:solidFill>
                  <a:prstClr val="black"/>
                </a:solidFill>
                <a:latin typeface="나눔바른고딕"/>
                <a:ea typeface="나눔바른고딕"/>
              </a:rPr>
              <a:t>13:00, 14:00, 15:00 </a:t>
            </a:r>
            <a:r>
              <a:rPr lang="ko-KR" altLang="en-US" dirty="0">
                <a:solidFill>
                  <a:prstClr val="black"/>
                </a:solidFill>
                <a:latin typeface="나눔바른고딕"/>
                <a:ea typeface="나눔바른고딕"/>
              </a:rPr>
              <a:t>등으로 기재하실 것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바른고딕"/>
              <a:ea typeface="나눔바른고딕"/>
              <a:cs typeface="+mn-cs"/>
            </a:endParaRP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일정관리 바로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‘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옆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(       )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년     월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/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일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’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에는 기재하지 마실 것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바른고딕"/>
              <a:ea typeface="나눔바른고딕"/>
              <a:cs typeface="+mn-cs"/>
            </a:endParaRP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수정시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 수정테이프 사용을 하지 말고 수정내용에 줄을 긋고 적색 필기구로 정정한 후 사인을 해 주실 것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치매요양보호사가 아닌 경우 서비스제공내역에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‘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인지활동지원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’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이나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‘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인지관리지원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’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에 시간배분해서는 안됨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종료태그를 하지 못한 경우 제공시간은 시작시간과 반드시 일치시킬 것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정서지원은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30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분 이내로 적어 주실 것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‘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신체활동지원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’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이나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‘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가사 및 일상생활지원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’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에 있어 서비스 제공시간을 제공하였을 경우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나눔바른고딕" panose="020B0600000101010101" charset="-127"/>
                <a:ea typeface="나눔바른고딕" panose="020B0600000101010101" charset="-127"/>
                <a:cs typeface="+mn-cs"/>
              </a:rPr>
              <a:t>□ 칸에 반드시 하나 이상 체크를 해 주실 것</a:t>
            </a: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맨 아래 서명난에는 반드시 정자로 이름을 적어 주실 것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.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바른고딕"/>
              <a:ea typeface="나눔바른고딕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C8686E-8F4E-40CD-8156-23ED867E7B6D}"/>
              </a:ext>
            </a:extLst>
          </p:cNvPr>
          <p:cNvSpPr txBox="1"/>
          <p:nvPr/>
        </p:nvSpPr>
        <p:spPr>
          <a:xfrm>
            <a:off x="751925" y="1268760"/>
            <a:ext cx="107291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스마트 장기요양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(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태그 프로그램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)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 작성시 문제가 되는 사항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나눔바른고딕"/>
              <a:ea typeface="나눔바른고딕"/>
              <a:cs typeface="+mn-cs"/>
            </a:endParaRP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 태그율을 높여 수기로 급여제공기록지를 작성하는 회수를 최소화 해 주시기 바람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서비스시간과 종료시간은 급여제공계획과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30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분 이상 차이가 나면 안됨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서비스시간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변경시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 미리 사무실에 연락하여 서비스제공계획 변경완료조치를 취해 주실 것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바른고딕"/>
                <a:ea typeface="나눔바른고딕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altLang="ko-KR" dirty="0">
                <a:solidFill>
                  <a:prstClr val="black"/>
                </a:solidFill>
                <a:latin typeface="나눔바른고딕"/>
                <a:ea typeface="나눔바른고딕"/>
              </a:rPr>
              <a:t> </a:t>
            </a:r>
            <a:r>
              <a:rPr lang="ko-KR" altLang="en-US" dirty="0">
                <a:solidFill>
                  <a:prstClr val="black"/>
                </a:solidFill>
                <a:latin typeface="나눔바른고딕"/>
                <a:ea typeface="나눔바른고딕"/>
              </a:rPr>
              <a:t>장기요양급여기록에서 스마트장기요양은 가장 기본이 되는 사안이며 천재지변이나 기타 불요불급한 사안이 아니면 수기로 작성하는 장기요양급여 제공기록지는 작성해서는 안됨</a:t>
            </a:r>
            <a:r>
              <a:rPr lang="en-US" altLang="ko-KR" dirty="0">
                <a:solidFill>
                  <a:prstClr val="black"/>
                </a:solidFill>
                <a:latin typeface="나눔바른고딕"/>
                <a:ea typeface="나눔바른고딕"/>
              </a:rPr>
              <a:t>.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바른고딕"/>
              <a:ea typeface="나눔바른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3889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0" y="137826"/>
            <a:ext cx="111383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0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. 장기요양급여 급여제공기록지 및 상태변화 기록지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443AF60-EF17-430F-9312-4759D9E51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82" y="1412775"/>
            <a:ext cx="11138337" cy="496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97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0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. 평가매뉴얼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직원교육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" name="그림 4" descr="직원교육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6814" y="1340768"/>
            <a:ext cx="7056784" cy="489654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0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. 평가매뉴얼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위생적인 복장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 descr="위생적인 복장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2798" y="1340768"/>
            <a:ext cx="7200800" cy="50405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0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. 평가매뉴얼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수급자의 청결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" name="그림 4" descr="수급자생활환경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590" y="1340768"/>
            <a:ext cx="6912768" cy="50243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A295F6-F3DF-451C-B7B7-8602CBC14059}"/>
              </a:ext>
            </a:extLst>
          </p:cNvPr>
          <p:cNvSpPr txBox="1"/>
          <p:nvPr/>
        </p:nvSpPr>
        <p:spPr>
          <a:xfrm>
            <a:off x="7679382" y="1484784"/>
            <a:ext cx="39604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sz="1600" dirty="0"/>
              <a:t>수급자의 생활환경이 근본적으로 열악할 수 있으나 요양보호사는 주어진 조건에서 최선의 서비스를 제공해야 할 의무가 있음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0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. 평가매뉴얼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급여시간 준수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 descr="급여시간준수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5501" y="1413800"/>
            <a:ext cx="7344816" cy="49675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6C29AB-0A34-441D-8B7E-AB95B056DE2C}"/>
              </a:ext>
            </a:extLst>
          </p:cNvPr>
          <p:cNvSpPr txBox="1"/>
          <p:nvPr/>
        </p:nvSpPr>
        <p:spPr>
          <a:xfrm>
            <a:off x="7990317" y="1428598"/>
            <a:ext cx="3312368" cy="3341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/>
              <a:t> </a:t>
            </a:r>
            <a:r>
              <a:rPr lang="ko-KR" altLang="en-US" sz="1400" dirty="0"/>
              <a:t>태그를 자주 결행하는 경우 장기요양보험공단의 입장에서는 주의를 요하는 요양보호사 및 센터로 간주함</a:t>
            </a:r>
            <a:r>
              <a:rPr lang="en-US" altLang="ko-KR" sz="1400" dirty="0"/>
              <a:t>.</a:t>
            </a:r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 급여제공 시간에 자리를 비우는  경우는 수급자의 입장에서 다른 수급자에 비하여 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/>
              <a:t>서비스의 질이 형편없이 떨어지는 것이며 장기요양보험공단의 입장에서는 세금을 부당하게 포탈하는 사례인 만큼 절대 있어서는 안됨 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0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. 평가매뉴얼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수급자의 인권보호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 descr="수급자의 인권보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5501" y="1357352"/>
            <a:ext cx="7488832" cy="49519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E1D771-4272-44D2-ACC4-A11F253BD508}"/>
              </a:ext>
            </a:extLst>
          </p:cNvPr>
          <p:cNvSpPr txBox="1"/>
          <p:nvPr/>
        </p:nvSpPr>
        <p:spPr>
          <a:xfrm>
            <a:off x="8149388" y="1484784"/>
            <a:ext cx="3600400" cy="200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ko-KR" altLang="en-US" sz="1400" dirty="0" err="1"/>
              <a:t>수급자</a:t>
            </a:r>
            <a:r>
              <a:rPr lang="ko-KR" altLang="en-US" sz="1400" dirty="0"/>
              <a:t>  및 보호자와 불필요한 분쟁을 최대한 불식시켜 주실 것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ko-KR" altLang="en-US" sz="1400" dirty="0"/>
              <a:t>수급자의 인권과 요양보호사의 인권이 모두 보장되어야 하는 상충관계가 있다고도 볼 수 있으나 서비스업에 종사하는 </a:t>
            </a:r>
            <a:r>
              <a:rPr lang="ko-KR" altLang="en-US" sz="1400" dirty="0" err="1"/>
              <a:t>전문직업인으로서의</a:t>
            </a:r>
            <a:r>
              <a:rPr lang="ko-KR" altLang="en-US" sz="1400" dirty="0"/>
              <a:t> 자세가 매우 중요함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. 평가매뉴얼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수급자의 신체청결상태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 descr="신체청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590" y="1340768"/>
            <a:ext cx="7488832" cy="49685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03BDFD-6B53-4D12-BFCC-072BF8390BCA}"/>
              </a:ext>
            </a:extLst>
          </p:cNvPr>
          <p:cNvSpPr txBox="1"/>
          <p:nvPr/>
        </p:nvSpPr>
        <p:spPr>
          <a:xfrm>
            <a:off x="8039422" y="1484784"/>
            <a:ext cx="3456384" cy="1033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ko-KR" altLang="en-US" sz="1400" dirty="0"/>
              <a:t>요양보호사가 할 수 있는 부분에 대해서는 제대로 관리를 해 주실 것</a:t>
            </a:r>
            <a:r>
              <a:rPr lang="en-US" altLang="ko-KR" sz="1400" dirty="0"/>
              <a:t>(</a:t>
            </a:r>
            <a:r>
              <a:rPr lang="ko-KR" altLang="en-US" sz="1400" dirty="0"/>
              <a:t>두발</a:t>
            </a:r>
            <a:r>
              <a:rPr lang="en-US" altLang="ko-KR" sz="1400" dirty="0"/>
              <a:t>, </a:t>
            </a:r>
            <a:r>
              <a:rPr lang="ko-KR" altLang="en-US" sz="1400" dirty="0"/>
              <a:t>손</a:t>
            </a:r>
            <a:r>
              <a:rPr lang="en-US" altLang="ko-KR" sz="1400" dirty="0"/>
              <a:t>. </a:t>
            </a:r>
            <a:r>
              <a:rPr lang="ko-KR" altLang="en-US" sz="1400" dirty="0"/>
              <a:t>발톱관리 등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향후 사업운영 방향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981FE8-5938-4BCB-A2E8-D39ACE5A54CE}"/>
              </a:ext>
            </a:extLst>
          </p:cNvPr>
          <p:cNvSpPr txBox="1"/>
          <p:nvPr/>
        </p:nvSpPr>
        <p:spPr>
          <a:xfrm>
            <a:off x="514586" y="1412776"/>
            <a:ext cx="11161240" cy="5043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dirty="0"/>
              <a:t>사업에 대한 기여도에 따라 인센티브를 </a:t>
            </a:r>
            <a:r>
              <a:rPr lang="ko-KR" altLang="en-US" dirty="0" err="1"/>
              <a:t>차등지급할</a:t>
            </a:r>
            <a:r>
              <a:rPr lang="ko-KR" altLang="en-US" dirty="0"/>
              <a:t> 것임</a:t>
            </a:r>
            <a:r>
              <a:rPr lang="en-US" altLang="ko-KR" dirty="0"/>
              <a:t>(</a:t>
            </a:r>
            <a:r>
              <a:rPr lang="ko-KR" altLang="en-US" dirty="0"/>
              <a:t>추석</a:t>
            </a:r>
            <a:r>
              <a:rPr lang="en-US" altLang="ko-KR" dirty="0"/>
              <a:t>, </a:t>
            </a:r>
            <a:r>
              <a:rPr lang="ko-KR" altLang="en-US" dirty="0"/>
              <a:t>설 등</a:t>
            </a:r>
            <a:r>
              <a:rPr lang="en-US" altLang="ko-KR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  - </a:t>
            </a:r>
            <a:r>
              <a:rPr lang="ko-KR" altLang="en-US" dirty="0"/>
              <a:t>내년부터 직원 월례회를 사례관리 회의와 병행하여 실시하고 사례관리에 대한 평가에 따라 인센티브를 지급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      =&gt; </a:t>
            </a:r>
            <a:r>
              <a:rPr lang="ko-KR" altLang="en-US" dirty="0"/>
              <a:t>사례관리를 통한 직장내부의 혁신</a:t>
            </a:r>
            <a:r>
              <a:rPr lang="en-US" altLang="ko-KR" dirty="0"/>
              <a:t>(</a:t>
            </a:r>
            <a:r>
              <a:rPr lang="ko-KR" altLang="en-US" dirty="0"/>
              <a:t>이노베이션</a:t>
            </a:r>
            <a:r>
              <a:rPr lang="en-US" altLang="ko-KR" dirty="0"/>
              <a:t>)</a:t>
            </a:r>
            <a:r>
              <a:rPr lang="ko-KR" altLang="en-US" dirty="0"/>
              <a:t> 없이는 재가센터 조직은 폐업할 수밖에 없음</a:t>
            </a:r>
            <a:r>
              <a:rPr lang="en-US" altLang="ko-KR" dirty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dirty="0"/>
              <a:t>직원역량의 향상을 향상 </a:t>
            </a:r>
            <a:r>
              <a:rPr lang="en-US" altLang="ko-KR" dirty="0"/>
              <a:t>=&gt;</a:t>
            </a:r>
            <a:r>
              <a:rPr lang="ko-KR" altLang="en-US" dirty="0"/>
              <a:t> 회사의 발전과 직결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  - </a:t>
            </a:r>
            <a:r>
              <a:rPr lang="ko-KR" altLang="en-US" dirty="0" err="1"/>
              <a:t>요양보호사로서의</a:t>
            </a:r>
            <a:r>
              <a:rPr lang="ko-KR" altLang="en-US" dirty="0"/>
              <a:t> 업무수행 능력과 자질이 현저히 떨어지는 직원은 신규대상자원과의 연결을 가급적 배제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  - </a:t>
            </a:r>
            <a:r>
              <a:rPr lang="ko-KR" altLang="en-US" dirty="0"/>
              <a:t> 내년부터는 점차적으로 지역의 요양보호사 자원이 포화될 것으로 예상되므로 요양보호사 스스로 자기개발의 노력이 필요한  시점에 도달하였음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  - </a:t>
            </a:r>
            <a:r>
              <a:rPr lang="ko-KR" altLang="en-US" dirty="0"/>
              <a:t>본 </a:t>
            </a:r>
            <a:r>
              <a:rPr lang="en-US" altLang="ko-KR" dirty="0"/>
              <a:t>A+</a:t>
            </a:r>
            <a:r>
              <a:rPr lang="ko-KR" altLang="en-US" dirty="0"/>
              <a:t>해맞이 재가센터는 </a:t>
            </a:r>
            <a:r>
              <a:rPr lang="en-US" altLang="ko-KR" dirty="0"/>
              <a:t>‘</a:t>
            </a:r>
            <a:r>
              <a:rPr lang="ko-KR" altLang="en-US" dirty="0"/>
              <a:t>해맞이 문해학교</a:t>
            </a:r>
            <a:r>
              <a:rPr lang="en-US" altLang="ko-KR" dirty="0"/>
              <a:t>’</a:t>
            </a:r>
            <a:r>
              <a:rPr lang="ko-KR" altLang="en-US" dirty="0"/>
              <a:t>를 자체운영한 기관으로 지난해부터 올해까지 </a:t>
            </a:r>
            <a:r>
              <a:rPr lang="en-US" altLang="ko-KR" dirty="0"/>
              <a:t>18</a:t>
            </a:r>
            <a:r>
              <a:rPr lang="ko-KR" altLang="en-US" dirty="0"/>
              <a:t>명의 고졸검정고시 인원을 배출하였으며 지금까지 </a:t>
            </a:r>
            <a:r>
              <a:rPr lang="en-US" altLang="ko-KR" dirty="0"/>
              <a:t>10</a:t>
            </a:r>
            <a:r>
              <a:rPr lang="ko-KR" altLang="en-US" dirty="0"/>
              <a:t>명의 합격생을 대학에 진학시킨 이력이 있음</a:t>
            </a:r>
            <a:r>
              <a:rPr lang="en-US" altLang="ko-KR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   =&gt; </a:t>
            </a:r>
            <a:r>
              <a:rPr lang="ko-KR" altLang="en-US" dirty="0"/>
              <a:t>누구나 원하고 시간을 투자할 의향이 있는 분은 대학입학까지 학습방향을 안내해 드릴 수 있음</a:t>
            </a:r>
            <a:r>
              <a:rPr lang="en-US" altLang="ko-KR" dirty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dirty="0"/>
              <a:t>고의로 부당청구를 해서 센터 및 관련종사자에서 피해를 입히는 사례발생시 업무에서 배제시키고 센터에 부과되는 과태료에 대해서 부당청구 관련자에게 구상권을 행사하도록 하겠음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해맞이 문해학교 활동내역 스크랩 일부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 descr="해맞이문해학교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574" y="1340768"/>
            <a:ext cx="5976664" cy="2520280"/>
          </a:xfrm>
          <a:prstGeom prst="rect">
            <a:avLst/>
          </a:prstGeom>
        </p:spPr>
      </p:pic>
      <p:pic>
        <p:nvPicPr>
          <p:cNvPr id="5" name="그림 4" descr="문해학교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574" y="3861048"/>
            <a:ext cx="6048672" cy="2523352"/>
          </a:xfrm>
          <a:prstGeom prst="rect">
            <a:avLst/>
          </a:prstGeom>
        </p:spPr>
      </p:pic>
      <p:pic>
        <p:nvPicPr>
          <p:cNvPr id="6" name="그림 5" descr="조재무무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83238" y="1340768"/>
            <a:ext cx="540060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902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부당청구에 대한 기사 스크랩 일부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id="{A8CB57F0-B4B2-4256-8B18-81C5E3C83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646" y="1340768"/>
            <a:ext cx="4629796" cy="50405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0143DD-4204-421B-ABD2-DBFDC6D7C103}"/>
              </a:ext>
            </a:extLst>
          </p:cNvPr>
          <p:cNvSpPr txBox="1"/>
          <p:nvPr/>
        </p:nvSpPr>
        <p:spPr>
          <a:xfrm>
            <a:off x="6095206" y="1340768"/>
            <a:ext cx="5616624" cy="1582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b="1" dirty="0">
                <a:solidFill>
                  <a:srgbClr val="119CFB"/>
                </a:solidFill>
              </a:rPr>
              <a:t> 현지조사 </a:t>
            </a:r>
            <a:r>
              <a:rPr lang="ko-KR" altLang="en-US" b="1" dirty="0" err="1">
                <a:solidFill>
                  <a:srgbClr val="119CFB"/>
                </a:solidFill>
              </a:rPr>
              <a:t>부당청구ㅈ적발시</a:t>
            </a:r>
            <a:r>
              <a:rPr lang="en-US" altLang="ko-KR" b="1" dirty="0">
                <a:solidFill>
                  <a:srgbClr val="119CFB"/>
                </a:solidFill>
              </a:rPr>
              <a:t>(</a:t>
            </a:r>
            <a:r>
              <a:rPr lang="ko-KR" altLang="en-US" b="1" dirty="0">
                <a:solidFill>
                  <a:srgbClr val="119CFB"/>
                </a:solidFill>
              </a:rPr>
              <a:t>실수</a:t>
            </a:r>
            <a:r>
              <a:rPr lang="en-US" altLang="ko-KR" b="1" dirty="0">
                <a:solidFill>
                  <a:srgbClr val="119CFB"/>
                </a:solidFill>
              </a:rPr>
              <a:t>, </a:t>
            </a:r>
            <a:r>
              <a:rPr lang="ko-KR" altLang="en-US" b="1" dirty="0">
                <a:solidFill>
                  <a:srgbClr val="119CFB"/>
                </a:solidFill>
              </a:rPr>
              <a:t>고의 불문</a:t>
            </a:r>
            <a:r>
              <a:rPr lang="en-US" altLang="ko-KR" b="1" dirty="0">
                <a:solidFill>
                  <a:srgbClr val="119CFB"/>
                </a:solidFill>
              </a:rPr>
              <a:t>) </a:t>
            </a:r>
            <a:r>
              <a:rPr lang="ko-KR" altLang="en-US" b="1" dirty="0">
                <a:solidFill>
                  <a:srgbClr val="119CFB"/>
                </a:solidFill>
              </a:rPr>
              <a:t>행정처분</a:t>
            </a:r>
            <a:endParaRPr lang="en-US" altLang="ko-KR" b="1" dirty="0">
              <a:solidFill>
                <a:srgbClr val="119CFB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/>
              <a:t>장기요양기관 </a:t>
            </a:r>
            <a:r>
              <a:rPr lang="en-US" altLang="ko-KR" sz="1600" dirty="0"/>
              <a:t>: </a:t>
            </a:r>
            <a:r>
              <a:rPr lang="ko-KR" altLang="en-US" sz="1600" dirty="0"/>
              <a:t>행정처분</a:t>
            </a:r>
            <a:r>
              <a:rPr lang="en-US" altLang="ko-KR" sz="1600" dirty="0"/>
              <a:t>(</a:t>
            </a:r>
            <a:r>
              <a:rPr lang="ko-KR" altLang="en-US" sz="1600" dirty="0"/>
              <a:t>업무정지 </a:t>
            </a:r>
            <a:r>
              <a:rPr lang="en-US" altLang="ko-KR" sz="1600" dirty="0"/>
              <a:t>6</a:t>
            </a:r>
            <a:r>
              <a:rPr lang="ko-KR" altLang="en-US" sz="1600" dirty="0"/>
              <a:t>월</a:t>
            </a:r>
            <a:r>
              <a:rPr lang="en-US" altLang="ko-KR" sz="1600" dirty="0"/>
              <a:t>, </a:t>
            </a:r>
            <a:r>
              <a:rPr lang="ko-KR" altLang="en-US" sz="1600" dirty="0"/>
              <a:t>폐업 등</a:t>
            </a:r>
            <a:r>
              <a:rPr lang="en-US" altLang="ko-KR" sz="1600" dirty="0"/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/>
              <a:t>부당청구 가담종사자 </a:t>
            </a:r>
            <a:r>
              <a:rPr lang="en-US" altLang="ko-KR" sz="1600" dirty="0"/>
              <a:t>: </a:t>
            </a:r>
            <a:r>
              <a:rPr lang="ko-KR" altLang="en-US" sz="1600" dirty="0"/>
              <a:t>급여비용 환수와 과태료 및 </a:t>
            </a:r>
            <a:r>
              <a:rPr lang="en-US" altLang="ko-KR" sz="1600" dirty="0"/>
              <a:t>6</a:t>
            </a:r>
            <a:r>
              <a:rPr lang="ko-KR" altLang="en-US" sz="1600" dirty="0"/>
              <a:t>개월간 모든 장기요양기관 근무불가</a:t>
            </a:r>
            <a:r>
              <a:rPr lang="en-US" altLang="ko-KR" sz="1600" dirty="0"/>
              <a:t>(</a:t>
            </a:r>
            <a:r>
              <a:rPr lang="ko-KR" altLang="en-US" sz="1600" dirty="0"/>
              <a:t>요양보호사</a:t>
            </a:r>
            <a:r>
              <a:rPr lang="en-US" altLang="ko-KR" sz="1600" dirty="0"/>
              <a:t>, </a:t>
            </a:r>
            <a:r>
              <a:rPr lang="ko-KR" altLang="en-US" sz="1600" dirty="0"/>
              <a:t>센터장</a:t>
            </a:r>
            <a:r>
              <a:rPr lang="en-US" altLang="ko-KR" sz="1600" dirty="0"/>
              <a:t>, </a:t>
            </a:r>
            <a:r>
              <a:rPr lang="ko-KR" altLang="en-US" sz="1600" dirty="0"/>
              <a:t>사회복지사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E71F4E-7FF0-49C0-A36B-11A513379A97}"/>
              </a:ext>
            </a:extLst>
          </p:cNvPr>
          <p:cNvSpPr txBox="1"/>
          <p:nvPr/>
        </p:nvSpPr>
        <p:spPr>
          <a:xfrm>
            <a:off x="6095206" y="2875002"/>
            <a:ext cx="5616624" cy="2321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dirty="0">
                <a:solidFill>
                  <a:srgbClr val="119CFB"/>
                </a:solidFill>
              </a:rPr>
              <a:t> 현지조사는 수시로 모든 장기요양기관을 대상으로 실시</a:t>
            </a:r>
            <a:endParaRPr lang="en-US" altLang="ko-KR" dirty="0">
              <a:solidFill>
                <a:srgbClr val="119CFB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/>
              <a:t>장기요양보험공단 모니터링실에서 급여제공 장소 이탈의 개연성이 많은 요양보호사가 확인된 경우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무단이석</a:t>
            </a:r>
            <a:r>
              <a:rPr lang="ko-KR" altLang="en-US" sz="1600" dirty="0"/>
              <a:t> 금지</a:t>
            </a:r>
            <a:r>
              <a:rPr lang="en-US" altLang="ko-KR" sz="1600" dirty="0"/>
              <a:t>), IP </a:t>
            </a:r>
            <a:r>
              <a:rPr lang="ko-KR" altLang="en-US" sz="1600" dirty="0"/>
              <a:t>확인</a:t>
            </a:r>
            <a:r>
              <a:rPr lang="en-US" altLang="ko-KR" sz="16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err="1"/>
              <a:t>부정수급개연성이</a:t>
            </a:r>
            <a:r>
              <a:rPr lang="ko-KR" altLang="en-US" sz="1600" dirty="0"/>
              <a:t> 높은 기관 우선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     (</a:t>
            </a:r>
            <a:r>
              <a:rPr lang="ko-KR" altLang="en-US" sz="1600" dirty="0" err="1"/>
              <a:t>태크율이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낮은기관</a:t>
            </a:r>
            <a:r>
              <a:rPr lang="ko-KR" altLang="en-US" sz="1600" dirty="0"/>
              <a:t> </a:t>
            </a:r>
            <a:r>
              <a:rPr lang="en-US" altLang="ko-KR" sz="1600" dirty="0"/>
              <a:t>=&gt; </a:t>
            </a:r>
            <a:r>
              <a:rPr lang="ko-KR" altLang="en-US" sz="1600" dirty="0"/>
              <a:t>수기 급여제공기록이 많은 기관</a:t>
            </a:r>
            <a:endParaRPr lang="en-US" altLang="ko-KR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/>
              <a:t>민원이 발생한 기관 우선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87D5BA-8A64-4DC7-BEED-B682036419EA}"/>
              </a:ext>
            </a:extLst>
          </p:cNvPr>
          <p:cNvSpPr txBox="1"/>
          <p:nvPr/>
        </p:nvSpPr>
        <p:spPr>
          <a:xfrm>
            <a:off x="6104419" y="5167662"/>
            <a:ext cx="561662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dirty="0"/>
              <a:t> </a:t>
            </a:r>
            <a:r>
              <a:rPr lang="ko-KR" altLang="en-US" dirty="0">
                <a:solidFill>
                  <a:srgbClr val="119CFB"/>
                </a:solidFill>
              </a:rPr>
              <a:t>현지조사는 사전통보가 없고 울진군 관내 지금 실시 중</a:t>
            </a:r>
            <a:endParaRPr lang="en-US" altLang="ko-KR" dirty="0">
              <a:solidFill>
                <a:srgbClr val="119CFB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/>
              <a:t>지금의 상태로 </a:t>
            </a:r>
            <a:r>
              <a:rPr lang="en-US" altLang="ko-KR" sz="1600" dirty="0"/>
              <a:t>A+</a:t>
            </a:r>
            <a:r>
              <a:rPr lang="ko-KR" altLang="en-US" sz="1600" dirty="0"/>
              <a:t>해맞이재가센터가 현지조사를 받으면 센터와 일부 관련종사자들은 행정처분을 받을 개연성이 높다고 봄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726440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부당청구에 대한 기사 스크랩 일부</a:t>
            </a:r>
            <a:endParaRPr kumimoji="0" lang="ko-KR" altLang="en-US" sz="3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0143DD-4204-421B-ABD2-DBFDC6D7C103}"/>
              </a:ext>
            </a:extLst>
          </p:cNvPr>
          <p:cNvSpPr txBox="1"/>
          <p:nvPr/>
        </p:nvSpPr>
        <p:spPr>
          <a:xfrm>
            <a:off x="6095206" y="1340768"/>
            <a:ext cx="5616624" cy="1952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dirty="0"/>
              <a:t> </a:t>
            </a:r>
            <a:r>
              <a:rPr lang="en-US" altLang="ko-KR" dirty="0">
                <a:solidFill>
                  <a:srgbClr val="119CFB"/>
                </a:solidFill>
              </a:rPr>
              <a:t>RFID </a:t>
            </a:r>
            <a:r>
              <a:rPr lang="ko-KR" altLang="en-US" dirty="0">
                <a:solidFill>
                  <a:srgbClr val="119CFB"/>
                </a:solidFill>
              </a:rPr>
              <a:t>부당태그 개연성은 사전에 차단</a:t>
            </a:r>
            <a:endParaRPr lang="en-US" altLang="ko-KR" dirty="0">
              <a:solidFill>
                <a:srgbClr val="119CFB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/>
              <a:t>공단의 조사실에서는 태그 후 근무시간 중 근무지이탈에 대해서는 확인이 가능함</a:t>
            </a:r>
            <a:r>
              <a:rPr lang="en-US" altLang="ko-KR" sz="1600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/>
              <a:t>근무지 이탈에 대해서는 수급자의 요청에 의한 심부름을 </a:t>
            </a:r>
            <a:r>
              <a:rPr lang="ko-KR" altLang="en-US" sz="1600" dirty="0" err="1"/>
              <a:t>갔다던지</a:t>
            </a:r>
            <a:r>
              <a:rPr lang="ko-KR" altLang="en-US" sz="1600" dirty="0"/>
              <a:t> 정확한 근거를 제시하지 못하면 부당수급으로 간주됨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E71F4E-7FF0-49C0-A36B-11A513379A97}"/>
              </a:ext>
            </a:extLst>
          </p:cNvPr>
          <p:cNvSpPr txBox="1"/>
          <p:nvPr/>
        </p:nvSpPr>
        <p:spPr>
          <a:xfrm>
            <a:off x="6095206" y="3421548"/>
            <a:ext cx="5616624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dirty="0">
                <a:solidFill>
                  <a:srgbClr val="119CFB"/>
                </a:solidFill>
              </a:rPr>
              <a:t> </a:t>
            </a:r>
            <a:r>
              <a:rPr lang="en-US" altLang="ko-KR" dirty="0">
                <a:solidFill>
                  <a:srgbClr val="119CFB"/>
                </a:solidFill>
              </a:rPr>
              <a:t>RFID </a:t>
            </a:r>
            <a:r>
              <a:rPr lang="ko-KR" altLang="en-US" dirty="0">
                <a:solidFill>
                  <a:srgbClr val="119CFB"/>
                </a:solidFill>
              </a:rPr>
              <a:t>부당태그 외 향후 중점조사 예상</a:t>
            </a:r>
            <a:endParaRPr lang="en-US" altLang="ko-KR" dirty="0">
              <a:solidFill>
                <a:srgbClr val="119CFB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/>
              <a:t>서비스 제공기간의 적정 여부 </a:t>
            </a:r>
            <a:r>
              <a:rPr lang="en-US" altLang="ko-KR" sz="1600" dirty="0"/>
              <a:t>: </a:t>
            </a:r>
            <a:r>
              <a:rPr lang="ko-KR" altLang="en-US" sz="1600" dirty="0"/>
              <a:t>스마트 장기요양과 수기 제공기록지의 서비스제공시간 오 </a:t>
            </a:r>
            <a:r>
              <a:rPr lang="ko-KR" altLang="en-US" sz="1600" dirty="0" err="1"/>
              <a:t>입력시</a:t>
            </a:r>
            <a:r>
              <a:rPr lang="ko-KR" altLang="en-US" sz="1600" dirty="0"/>
              <a:t> 환수가능성이 있음</a:t>
            </a:r>
            <a:endParaRPr lang="en-US" altLang="ko-KR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/>
              <a:t>예</a:t>
            </a:r>
            <a:r>
              <a:rPr lang="en-US" altLang="ko-KR" sz="1600" dirty="0"/>
              <a:t>)  </a:t>
            </a:r>
            <a:r>
              <a:rPr lang="ko-KR" altLang="en-US" sz="1600" dirty="0" err="1"/>
              <a:t>수급자별로</a:t>
            </a:r>
            <a:r>
              <a:rPr lang="ko-KR" altLang="en-US" sz="1600" dirty="0"/>
              <a:t> 서비스제공의 신체활동지원</a:t>
            </a:r>
            <a:r>
              <a:rPr lang="en-US" altLang="ko-KR" sz="1600" dirty="0"/>
              <a:t>,</a:t>
            </a:r>
            <a:r>
              <a:rPr lang="ko-KR" altLang="en-US" sz="1600" dirty="0"/>
              <a:t> </a:t>
            </a:r>
            <a:r>
              <a:rPr lang="en-US" altLang="ko-KR" sz="1600" dirty="0"/>
              <a:t>(</a:t>
            </a:r>
            <a:r>
              <a:rPr lang="ko-KR" altLang="en-US" sz="1600" dirty="0"/>
              <a:t>인지활동지원</a:t>
            </a:r>
            <a:r>
              <a:rPr lang="en-US" altLang="ko-KR" sz="1600" dirty="0"/>
              <a:t>, </a:t>
            </a:r>
            <a:r>
              <a:rPr lang="ko-KR" altLang="en-US" sz="1600" dirty="0"/>
              <a:t>인지관리지원</a:t>
            </a:r>
            <a:r>
              <a:rPr lang="en-US" altLang="ko-KR" sz="1600" dirty="0"/>
              <a:t>), </a:t>
            </a:r>
            <a:r>
              <a:rPr lang="ko-KR" altLang="en-US" sz="1600" dirty="0"/>
              <a:t>가사 및 일상생활지원의 시간배분의 타당성까지 점검대상에 포함시킬 예정임</a:t>
            </a:r>
            <a:r>
              <a:rPr lang="en-US" altLang="ko-KR" sz="1600" dirty="0"/>
              <a:t>)</a:t>
            </a:r>
          </a:p>
        </p:txBody>
      </p:sp>
      <p:pic>
        <p:nvPicPr>
          <p:cNvPr id="4" name="그림 3" descr="텍스트이(가) 표시된 사진&#10;&#10;자동 생성된 설명">
            <a:extLst>
              <a:ext uri="{FF2B5EF4-FFF2-40B4-BE49-F238E27FC236}">
                <a16:creationId xmlns:a16="http://schemas.microsoft.com/office/drawing/2014/main" id="{70430749-FA98-47B8-99D0-7FFD3936D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670" y="1371478"/>
            <a:ext cx="4686954" cy="489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035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45501" y="137826"/>
            <a:ext cx="8799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Arial" pitchFamily="34" charset="0"/>
              <a:buNone/>
            </a:pPr>
            <a:r>
              <a:rPr kumimoji="0" lang="en-US" altLang="ko-KR" sz="32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A+</a:t>
            </a:r>
            <a:r>
              <a:rPr kumimoji="0" lang="en-US" altLang="ko-KR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32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해맞이재가센터 비전 구호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E71F4E-7FF0-49C0-A36B-11A513379A97}"/>
              </a:ext>
            </a:extLst>
          </p:cNvPr>
          <p:cNvSpPr txBox="1"/>
          <p:nvPr/>
        </p:nvSpPr>
        <p:spPr>
          <a:xfrm>
            <a:off x="645500" y="1340768"/>
            <a:ext cx="10562273" cy="5137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119CFB"/>
                </a:solidFill>
              </a:rPr>
              <a:t> </a:t>
            </a:r>
            <a:r>
              <a:rPr lang="en-US" altLang="ko-KR" sz="2400" dirty="0">
                <a:latin typeface="+mj-ea"/>
                <a:ea typeface="+mj-ea"/>
              </a:rPr>
              <a:t>(</a:t>
            </a:r>
            <a:r>
              <a:rPr kumimoji="0" lang="en-US" altLang="ko-KR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A+</a:t>
            </a:r>
            <a:r>
              <a:rPr kumimoji="0" lang="en-US" altLang="ko-KR" sz="24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400" b="1" dirty="0">
                <a:latin typeface="맑은 고딕" pitchFamily="50" charset="-127"/>
                <a:ea typeface="맑은 고딕" pitchFamily="50" charset="-127"/>
              </a:rPr>
              <a:t>해맞이재가센터 비전</a:t>
            </a:r>
            <a:r>
              <a:rPr kumimoji="0" lang="en-US" altLang="ko-KR" sz="2400" b="1" dirty="0">
                <a:latin typeface="맑은 고딕" pitchFamily="50" charset="-127"/>
                <a:ea typeface="맑은 고딕" pitchFamily="50" charset="-127"/>
              </a:rPr>
              <a:t>]</a:t>
            </a:r>
            <a:r>
              <a:rPr kumimoji="0" lang="ko-KR" altLang="en-US" sz="2400" b="1" dirty="0">
                <a:latin typeface="맑은 고딕" pitchFamily="50" charset="-127"/>
                <a:ea typeface="맑은 고딕" pitchFamily="50" charset="-127"/>
              </a:rPr>
              <a:t>을 제가 선창하면 직원 여러분께서는 회사비전을 세번 복창해 주시기 바랍니다</a:t>
            </a:r>
            <a:r>
              <a:rPr kumimoji="0" lang="en-US" altLang="ko-KR" sz="2400" b="1" dirty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400" dirty="0"/>
          </a:p>
          <a:p>
            <a:pPr>
              <a:lnSpc>
                <a:spcPct val="150000"/>
              </a:lnSpc>
            </a:pPr>
            <a:r>
              <a:rPr lang="ko-KR" altLang="en-US" sz="3600" dirty="0">
                <a:solidFill>
                  <a:srgbClr val="119CFB"/>
                </a:solidFill>
              </a:rPr>
              <a:t>행복한 가치를 만드는 복지공동체</a:t>
            </a:r>
            <a:r>
              <a:rPr lang="en-US" altLang="ko-KR" sz="3600" dirty="0">
                <a:solidFill>
                  <a:srgbClr val="119CFB"/>
                </a:solidFill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ko-KR" altLang="en-US" sz="3600" dirty="0">
                <a:solidFill>
                  <a:srgbClr val="119CFB"/>
                </a:solidFill>
              </a:rPr>
              <a:t>행복한 가치를 만드는 복지공동체</a:t>
            </a:r>
            <a:r>
              <a:rPr lang="en-US" altLang="ko-KR" sz="3600" dirty="0">
                <a:solidFill>
                  <a:srgbClr val="119CFB"/>
                </a:solidFill>
              </a:rPr>
              <a:t>!</a:t>
            </a:r>
            <a:endParaRPr lang="en-US" altLang="ko-KR" sz="3600" dirty="0"/>
          </a:p>
          <a:p>
            <a:pPr>
              <a:lnSpc>
                <a:spcPct val="150000"/>
              </a:lnSpc>
            </a:pPr>
            <a:r>
              <a:rPr lang="ko-KR" altLang="en-US" sz="3600" dirty="0">
                <a:solidFill>
                  <a:srgbClr val="119CFB"/>
                </a:solidFill>
              </a:rPr>
              <a:t>행복한 가치를 만드는 복지공동체</a:t>
            </a:r>
            <a:r>
              <a:rPr lang="en-US" altLang="ko-KR" sz="3600" dirty="0">
                <a:solidFill>
                  <a:srgbClr val="119CFB"/>
                </a:solidFill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rgbClr val="119CFB"/>
                </a:solidFill>
              </a:rPr>
              <a:t>회사의 존망이 위기상황으로 다가옴에 따라 오늘은 다소 무겁게 월례회를 진행했습니다</a:t>
            </a:r>
            <a:r>
              <a:rPr lang="en-US" altLang="ko-KR" sz="1600" dirty="0">
                <a:solidFill>
                  <a:srgbClr val="119CFB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rgbClr val="119CFB"/>
                </a:solidFill>
              </a:rPr>
              <a:t>월례회 시간이 다소 길어졌는데 </a:t>
            </a:r>
            <a:r>
              <a:rPr lang="ko-KR" altLang="en-US" sz="1600" dirty="0" err="1">
                <a:solidFill>
                  <a:srgbClr val="119CFB"/>
                </a:solidFill>
              </a:rPr>
              <a:t>수고하셨구요</a:t>
            </a:r>
            <a:r>
              <a:rPr lang="en-US" altLang="ko-KR" sz="1600" dirty="0">
                <a:solidFill>
                  <a:srgbClr val="119CFB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rgbClr val="119CFB"/>
                </a:solidFill>
              </a:rPr>
              <a:t>식사는 </a:t>
            </a:r>
            <a:r>
              <a:rPr lang="en-US" altLang="ko-KR" sz="1600" dirty="0">
                <a:solidFill>
                  <a:srgbClr val="119CFB"/>
                </a:solidFill>
              </a:rPr>
              <a:t>000</a:t>
            </a:r>
            <a:r>
              <a:rPr lang="ko-KR" altLang="en-US" sz="1600" dirty="0">
                <a:solidFill>
                  <a:srgbClr val="119CFB"/>
                </a:solidFill>
              </a:rPr>
              <a:t>식당에 준비되어 있습니다</a:t>
            </a:r>
            <a:r>
              <a:rPr lang="en-US" altLang="ko-KR" sz="1600" dirty="0">
                <a:solidFill>
                  <a:srgbClr val="119CFB"/>
                </a:solidFill>
              </a:rPr>
              <a:t>. </a:t>
            </a:r>
            <a:r>
              <a:rPr lang="ko-KR" altLang="en-US" sz="1600" dirty="0">
                <a:solidFill>
                  <a:srgbClr val="119CFB"/>
                </a:solidFill>
              </a:rPr>
              <a:t>반드시 식사하셔서 배를 채우고 든든히 안전하게 귀가하시기 바랍니다</a:t>
            </a:r>
            <a:r>
              <a:rPr lang="en-US" altLang="ko-KR" sz="1600" dirty="0">
                <a:solidFill>
                  <a:srgbClr val="119CFB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rgbClr val="119CFB"/>
                </a:solidFill>
              </a:rPr>
              <a:t>지금 바로 식당으로 이동하시면 되겠습니다</a:t>
            </a:r>
            <a:r>
              <a:rPr lang="en-US" altLang="ko-KR" sz="1600" dirty="0">
                <a:solidFill>
                  <a:srgbClr val="119CFB"/>
                </a:solidFill>
              </a:rPr>
              <a:t>. 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527592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HY헤드라인M"/>
        <a:ea typeface="HY헤드라인M"/>
        <a:cs typeface=""/>
      </a:majorFont>
      <a:minorFont>
        <a:latin typeface="나눔바른고딕"/>
        <a:ea typeface="나눔바른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18983</TotalTime>
  <Words>1396</Words>
  <Application>Microsoft Office PowerPoint</Application>
  <PresentationFormat>사용자 지정</PresentationFormat>
  <Paragraphs>168</Paragraphs>
  <Slides>23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0" baseType="lpstr">
      <vt:lpstr>맑은 고딕</vt:lpstr>
      <vt:lpstr>Arial</vt:lpstr>
      <vt:lpstr>나눔바른고딕</vt:lpstr>
      <vt:lpstr>HY헤드라인M</vt:lpstr>
      <vt:lpstr>맑은고딕</vt:lpstr>
      <vt:lpstr>Wingdings</vt:lpstr>
      <vt:lpstr>Office 테마</vt:lpstr>
      <vt:lpstr>A+해맞이재가센터 월례회의자료 2020. 10. 30(금요일)   시설장 : 조재무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GS</dc:creator>
  <cp:lastModifiedBy>평생교육센터</cp:lastModifiedBy>
  <cp:revision>1843</cp:revision>
  <cp:lastPrinted>2020-10-30T04:34:39Z</cp:lastPrinted>
  <dcterms:created xsi:type="dcterms:W3CDTF">2018-02-03T05:44:47Z</dcterms:created>
  <dcterms:modified xsi:type="dcterms:W3CDTF">2020-10-30T08:16:27Z</dcterms:modified>
</cp:coreProperties>
</file>