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8" r:id="rId3"/>
    <p:sldId id="267" r:id="rId4"/>
    <p:sldId id="268" r:id="rId5"/>
    <p:sldId id="269" r:id="rId6"/>
    <p:sldId id="270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99B8A-F0EE-4C81-B4B9-2AF0FCA072F9}" type="datetimeFigureOut">
              <a:rPr lang="ko-KR" altLang="en-US" smtClean="0"/>
              <a:pPr/>
              <a:t>2012-12-27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8784976" cy="5616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616" y="982469"/>
            <a:ext cx="698477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</a:t>
            </a:r>
            <a:r>
              <a:rPr lang="ko-KR" altLang="en-US" sz="2800" b="1" dirty="0" err="1" smtClean="0">
                <a:solidFill>
                  <a:srgbClr val="FF0000"/>
                </a:solidFill>
              </a:rPr>
              <a:t>노인학대ㆍ폭력</a:t>
            </a:r>
            <a:r>
              <a:rPr lang="ko-KR" altLang="en-US" sz="2800" b="1" dirty="0" err="1" smtClean="0"/>
              <a:t>에</a:t>
            </a:r>
            <a:r>
              <a:rPr lang="ko-KR" altLang="en-US" sz="2800" b="1" dirty="0" smtClean="0"/>
              <a:t> 대한 예방 및 대응교육 </a:t>
            </a:r>
            <a:endParaRPr lang="ko-KR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764704"/>
            <a:ext cx="8352928" cy="5976665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836712"/>
            <a:ext cx="218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정의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9752" y="260648"/>
            <a:ext cx="4176464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노인학대ㆍ폭력</a:t>
            </a:r>
            <a:r>
              <a:rPr lang="ko-KR" altLang="en-US" sz="2000" b="1" dirty="0" err="1" smtClean="0"/>
              <a:t>에</a:t>
            </a:r>
            <a:r>
              <a:rPr lang="ko-KR" altLang="en-US" sz="2000" b="1" dirty="0" smtClean="0"/>
              <a:t> 대한 예방교육 </a:t>
            </a:r>
            <a:endParaRPr lang="ko-KR" alt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83568" y="1292567"/>
            <a:ext cx="784887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노인학대라 함은 노인에 대하여 신체적 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정신적 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성적 폭력 및 경제적 착취 또는 가혹행위를 하거나 유기 또는 방임하는 것을 말한다</a:t>
            </a:r>
            <a:r>
              <a:rPr lang="en-US" altLang="ko-KR" sz="1200" dirty="0" smtClean="0"/>
              <a:t>. (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2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호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우리나라의 경우 노인복지법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조</a:t>
            </a:r>
            <a:r>
              <a:rPr lang="en-US" altLang="ko-KR" sz="1200" dirty="0" smtClean="0"/>
              <a:t>2)</a:t>
            </a:r>
            <a:r>
              <a:rPr lang="ko-KR" altLang="en-US" sz="1200" dirty="0" smtClean="0"/>
              <a:t>에서는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노인에 대하여 신체적⋅정신적⋅성적폭력 및 경제적 착취 또는 가혹행위를 하거나 유기 또는 방임을 하는 것을 노인학대로 규정하고 있으며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보건복지가족부</a:t>
            </a:r>
            <a:r>
              <a:rPr lang="en-US" altLang="ko-KR" sz="1200" dirty="0" smtClean="0"/>
              <a:t>(2010)</a:t>
            </a:r>
            <a:r>
              <a:rPr lang="ko-KR" altLang="en-US" sz="1200" dirty="0" smtClean="0"/>
              <a:t>는 노인의 가족 또는 타인이 노인에게 신체적⋅언어적⋅정서적⋅성적⋅경제적으로 고통이나 장해를 주는 행위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또는 노인에게 필요한 최소한의 적절한 보호조차 제공하지 않는 방임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자기방임 및 유기를 노인학대로 정의하고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467544" y="2564904"/>
            <a:ext cx="218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노인학대의 특성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1560" y="3573016"/>
            <a:ext cx="7992888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노인의 특성 </a:t>
            </a:r>
            <a:endParaRPr lang="ko-KR" altLang="en-US" sz="1200" dirty="0" smtClean="0"/>
          </a:p>
          <a:p>
            <a:r>
              <a:rPr lang="ko-KR" altLang="en-US" sz="1200" dirty="0" smtClean="0"/>
              <a:t>  ① 지나치게 의존적이며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퇴행성 질환 등 신체적⋅정신적 건강상태가 나쁘다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경제적으로 어려우며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많은 도움을 필요로 하는 고령노인이다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공격적이며 무절제한 행동을 보이거나 반대로 우울증에 빠지거나 체념을 잘하고 학대에 대해 노인 스스로의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잘못으로 인식하는 경향이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④ 여성 노인이 남성 노인보다 더 학대 받는 경우가 많다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학대 가해자의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알콜</a:t>
            </a:r>
            <a:r>
              <a:rPr lang="ko-KR" altLang="en-US" sz="1200" dirty="0" smtClean="0"/>
              <a:t> 중독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약물중독 등으로 인하여 분별이 어렵다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재정적 어려움을 경험하며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외부와의 접촉이 거의 없는 </a:t>
            </a:r>
            <a:r>
              <a:rPr lang="ko-KR" altLang="en-US" sz="1200" dirty="0" err="1" smtClean="0"/>
              <a:t>고립자이거나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자아존중감이</a:t>
            </a:r>
            <a:r>
              <a:rPr lang="ko-KR" altLang="en-US" sz="1200" dirty="0" smtClean="0"/>
              <a:t> 낮다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공격적 혹은 소심한 성격을 소유하였거나 노인에 대한 지식과 이해가 부족한 경우가 많다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관계적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err="1" smtClean="0"/>
              <a:t>학대받은</a:t>
            </a:r>
            <a:r>
              <a:rPr lang="ko-KR" altLang="en-US" sz="1200" dirty="0" smtClean="0"/>
              <a:t> 경험을 통해 세대 간의 폭력이 전이되었거나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피해노인과 가해자의 미해결된 갈등적 관계의 역사를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가지고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가족 간 스트레스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과도한 부양의 책임 등이 해당된다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683568" y="2996952"/>
            <a:ext cx="784887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노인학대의 특성은 노인의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 가해자의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관계적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가정 환경적 특성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사회구조적 특성으로 분류할 수 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11560" y="332656"/>
            <a:ext cx="7992888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가정 환경적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경제적 문제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재산문제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부적절한 주거환경 등이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사회구조적 특성</a:t>
            </a:r>
            <a:endParaRPr lang="ko-KR" altLang="en-US" sz="1200" dirty="0" smtClean="0"/>
          </a:p>
          <a:p>
            <a:r>
              <a:rPr lang="ko-KR" altLang="en-US" sz="1200" dirty="0" smtClean="0"/>
              <a:t>  ① 노인차별주의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노인에 대한 부정적 고정관념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사회보장 및 노인복지서비스의 결여 등으로 인한 외부적 </a:t>
            </a:r>
            <a:r>
              <a:rPr lang="ko-KR" altLang="en-US" sz="1200" dirty="0" err="1" smtClean="0"/>
              <a:t>스트레</a:t>
            </a:r>
            <a:r>
              <a:rPr lang="ko-KR" altLang="en-US" sz="1200" dirty="0" smtClean="0"/>
              <a:t>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err="1" smtClean="0"/>
              <a:t>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개인주의 팽배로 인한 효 사상과 가족주의 등 전통적 가치관의 약화가 해당된다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노인학대의 발생 원인은 복합적이고 다차원적으로 작용하는 경우가 많다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③ 노인학대는 관련법과 제도적 장치를 더욱더 강화하고 교육 및 홍보를 활성화하는 동시에 노인과 학대 가해자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에 대한 역량 및 지지망을 확보해 주어야만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2555612"/>
            <a:ext cx="2184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노인학대의 유형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6331" y="3789040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발생공간에 따른 분류</a:t>
            </a:r>
            <a:endParaRPr lang="ko-KR" altLang="en-US" sz="12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11560" y="4149080"/>
          <a:ext cx="7992888" cy="2160241"/>
        </p:xfrm>
        <a:graphic>
          <a:graphicData uri="http://schemas.openxmlformats.org/drawingml/2006/table">
            <a:tbl>
              <a:tblPr/>
              <a:tblGrid>
                <a:gridCol w="1423160"/>
                <a:gridCol w="6569728"/>
              </a:tblGrid>
              <a:tr h="391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구  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분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내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   용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</a:tr>
              <a:tr h="8188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① 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가정학대 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동일가구에서 생활하고 있는 노인의 가족 구성원인 배우자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성인자녀 뿐만 아니라 노인과 동일가구에서 생활하지 않는 부양의무자 또는 기타 사람들에 의하여 행해지는 학대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8106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② 시설학대</a:t>
                      </a:r>
                      <a:r>
                        <a:rPr lang="ko-KR" altLang="en-US" sz="1200" dirty="0">
                          <a:solidFill>
                            <a:srgbClr val="FF0000"/>
                          </a:solidFill>
                          <a:latin typeface="맑은 고딕"/>
                          <a:ea typeface="맑은 고딕"/>
                        </a:rPr>
                        <a:t> </a:t>
                      </a: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노인에게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비용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무료 포함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을 받고 제공하는 요양원 및 양로원 등의 시설에서 발생하는 학대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0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③ 기 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가정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및 시설 외의 공간에서 발생하는 학대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2996952"/>
            <a:ext cx="799288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우리나라는 </a:t>
            </a:r>
            <a:r>
              <a:rPr lang="en-US" altLang="ko-KR" sz="1200" dirty="0" smtClean="0"/>
              <a:t>2004</a:t>
            </a:r>
            <a:r>
              <a:rPr lang="ko-KR" altLang="en-US" sz="1200" dirty="0" smtClean="0"/>
              <a:t>년 노인복지법 개정을 통해 노인학대에 대한 규정을 신설하고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효과적인 개입 방안으로 노인보호전문기관의 설치규정을 신설하였다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이를 통해 노인인권 침해의 대표적인 사례인 노인학대를 제도적으로 대처할 수 있는 기틀이 마련되었다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이에 따라 각 시⋅도에 노인학대 예방센터가 설치⋅운영되기 시작하였다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331" y="343689"/>
            <a:ext cx="203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노인학대의 행태적 분류</a:t>
            </a:r>
            <a:endParaRPr lang="ko-KR" altLang="en-US" sz="12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611560" y="764705"/>
          <a:ext cx="8064897" cy="5688631"/>
        </p:xfrm>
        <a:graphic>
          <a:graphicData uri="http://schemas.openxmlformats.org/drawingml/2006/table">
            <a:tbl>
              <a:tblPr/>
              <a:tblGrid>
                <a:gridCol w="1224136"/>
                <a:gridCol w="576064"/>
                <a:gridCol w="6264697"/>
              </a:tblGrid>
              <a:tr h="4229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유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2382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① 신체적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물리적인 힘 또는 도구를 이용하여 노인에게 신체적 혹은 정신적 손상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고통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장애 등을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유발시키는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86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FF0000"/>
                          </a:solidFill>
                          <a:latin typeface="+mn-lt"/>
                        </a:rPr>
                        <a:t>때린다</a:t>
                      </a:r>
                      <a:r>
                        <a:rPr lang="en-US" altLang="ko-KR" sz="1100" dirty="0">
                          <a:solidFill>
                            <a:srgbClr val="FF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세게 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꼬집는다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물건을 사용하여 때린다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강하게 누른다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찌른다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밀친다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흔든다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강하게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붙잡는다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난폭하게 다룬다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무리하게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먹인다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신체를 구속한다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감금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가둠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의자나 침대에 묶어둔다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불필요한 약물을 투여한다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담배 등으로 화상을 입힌다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도구를 사용하여 위협한다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56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설명 할 수 없는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설명과 일치하지 않는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치료를 받지 못한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잘린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찔린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생채기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출혈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골절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신체부상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얼굴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목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복부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골반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팔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외관상 나타나지 않는 상처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옷이나 신체의 일부분에 의해 가려진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머리카락이 뽑힌 흔적이나 머리 부분에 출혈한 흔적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화상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담뱃불이나 질산 혹은 로프나 체인의 마찰로 야기된 화상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),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영양부족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상태 또는 질병과 관계없는 탈수상태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,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이상한 체중감소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행동이나 활동 수준이 변화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11560" y="476672"/>
          <a:ext cx="8064897" cy="5904657"/>
        </p:xfrm>
        <a:graphic>
          <a:graphicData uri="http://schemas.openxmlformats.org/drawingml/2006/table">
            <a:tbl>
              <a:tblPr/>
              <a:tblGrid>
                <a:gridCol w="1656184"/>
                <a:gridCol w="504056"/>
                <a:gridCol w="5904657"/>
              </a:tblGrid>
              <a:tr h="789979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② 언어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· 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정서적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비난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모욕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위협 등의 언어 및 비언어적 행위를 통하여 노인에게 정서적으로 고통을 주는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4098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욕설을 퍼 붓는다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고함을 지른다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쓸모 없는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늙은이라고 하는 등 자존심을 상하게 하는 말을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신체적 저하로 인한 노인의 실수를 비난하고 꾸짖는다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노인이 수치심을 느끼게 하는 모욕적인 말을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유아처럼 다룬다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고령자를 가족과 친구로부터 격리한다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외출을 시키지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보지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무시하고 대답하지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노인만 따로 식사를 하게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창피를 준다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비웃거나 조소를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재앙을 가져오는 사람으로 취급한다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노인의 일상적인 사회 활동이나 종교 활동을 노골적으로 방해한다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위협적으로 무례한 태도를 취한다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말을 혐오스럽게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36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반응하려고 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표정이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질문을 해도 ‘네’ ‘아니오’라는 짧은 답변 외에는 응답이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정서상태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공포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혼돈상태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부정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분노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흥분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수동성 무기력하다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말하기를 꺼려하거나 주저 한다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고개를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숙이고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웃는 모습이 아니다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눈물을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머금는다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운다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절망이나 동요를 보인다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대화에 참가하지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걱정되는 듯한 모습을 하고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눈이 쑥 들어가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가족의 안색을 살핀다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가족을 피하려고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집에 돌아가려 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611560" y="404665"/>
          <a:ext cx="8064896" cy="6048672"/>
        </p:xfrm>
        <a:graphic>
          <a:graphicData uri="http://schemas.openxmlformats.org/drawingml/2006/table">
            <a:tbl>
              <a:tblPr/>
              <a:tblGrid>
                <a:gridCol w="1112366"/>
                <a:gridCol w="543818"/>
                <a:gridCol w="6408712"/>
              </a:tblGrid>
              <a:tr h="645410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③ 성적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048" marR="41048" marT="20524" marB="2052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 유발 행위 및 성폭력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성희롱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성추행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강간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등의 노인의 의사에 반하여 강제적으로 행하는 모든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행위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92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노인이 성적 수치심을 갖게 하는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+mn-lt"/>
                        </a:rPr>
                        <a:t>성관련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 언어 표현 및 행위를 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언어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시각적 자료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행동으로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성적 굴욕감을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유발하는 행위를 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  <a:ea typeface="맑은 고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폭행한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후 강제적으로 성행위 및 강간하는 행위를 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물건이나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흉기를 사용하여 강제적으로 성폭행을 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원치 않는 성행위 및 강간을 행한다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성적 수치심을 유발하는 환경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남녀 구별 필요공간에 구별 없는 경우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탈의실⋅화장실 개방 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조성 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5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걸을 때 혹은 앉을 때의 어려움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속옷이 찢어짐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외부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성기부분이나 항문부위의 타박상이나 하혈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성병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우울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사회관계의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단절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수면장애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분노 또는 수치심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01987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④ 재정적 학대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착취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맑은 고딕"/>
                        </a:rPr>
                        <a:t>)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048" marR="41048" marT="20524" marB="2052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>
                          <a:solidFill>
                            <a:srgbClr val="000000"/>
                          </a:solidFill>
                          <a:latin typeface="+mn-lt"/>
                        </a:rPr>
                        <a:t>노인의 자산을 노인의 동의 없이 사용하거나 부당하게 착취하여 이용하는 행위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28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유언장을 허위로 작성하거나 노인이 작성한 유언장을 노인의 동이 없이 수정한다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노인의 이름을 사용해서 계약을 한다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부동산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재산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을 사고팔거나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빌린다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증서를 변경한다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허락 없이 노인 재산을 증여한다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금전에서 돈을 빌려준다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허락 없이 노인 명의의 은행계좌에서 돈을 인출한다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돈을 훔친다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돈을 악용한다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연금을 가로채서 사용한다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).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소득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연금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임대료 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이나 값나가는 물건을 가로챈다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노인에게서 빌린 돈이나 물건을 돌려주지 않는다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대리권을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악용한 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156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자신의 생활이나 보호를 위한 충분한 돈을 가지고 있지 않다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필요한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물건을 살 수 없다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en-US" altLang="ko-KR" sz="10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체납된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공과금 및 세금서가 발견된다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은행계좌의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현저한 혹은 부적절한 거래가 있다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노인의 서명이 아닌 노인의 서명과 유사하게 서명된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수표나</a:t>
                      </a:r>
                      <a:r>
                        <a:rPr lang="ko-KR" altLang="en-US" sz="10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서류가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있다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개인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소지품이 없어졌다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0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+mn-lt"/>
                        </a:rPr>
                        <a:t>재산이 타인의 명의로 갑자기 전환되었다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1048" marR="41048" marT="20524" marB="2052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611560" y="476672"/>
          <a:ext cx="7992889" cy="5976664"/>
        </p:xfrm>
        <a:graphic>
          <a:graphicData uri="http://schemas.openxmlformats.org/drawingml/2006/table">
            <a:tbl>
              <a:tblPr/>
              <a:tblGrid>
                <a:gridCol w="1102435"/>
                <a:gridCol w="697765"/>
                <a:gridCol w="6192689"/>
              </a:tblGrid>
              <a:tr h="730544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⑤ 방임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부양의무자로서의 책임이나 의무를 의도적 거부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불이행 혹은 포기하여 노인의 의식주 및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의료를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적절하게 제공하지 않는 행위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생활비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병원비 및 치료비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의식주를 제공하지 않는 행위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227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식사와 물을 주지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약물을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불충분하게 투여한다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치료를 받게 하지 않거나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병원에 데리고 가지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청결유지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옷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갈아입히기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기저귀교환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손톱깎이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목욕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를</a:t>
                      </a:r>
                      <a:r>
                        <a:rPr lang="ko-KR" altLang="en-US" sz="11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태만히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노인에게 필요한 기구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안경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보청기 등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를 제공하지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거동이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불편한 노인을 장기간 혼자 있게 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노인의 방만 청소하지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와상 시 몸의 위치 변경을 태만히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노인이 사고를 당할 수 있는 위험한 상황에 처하게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0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노인의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주변환경에 오물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대소변 등 건강이나 안전에 관련된 위험한 증후가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머리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수염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손톱 등이 자라서 지저분해져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욕창이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땀띠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염증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기생충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악취가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보청기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안경 등이 없거나 부수어져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식사를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거르고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 영양실조나 탈수상태에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맑은 고딕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필요한 의료를 받지 않거나 필요한 약을 먹지 않고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의복을 착용하지 않는다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언제나 같은 의복이나 더럽고 찢어진 옷 또는 계절에 맞지 않는 의복을 입고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오물로 침대나 이불이 더럽혀져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기저귀가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교환되지 않고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전기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전화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수도가 단절되어 있다</a:t>
                      </a: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7595" marR="57595" marT="28797" marB="2879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9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11560" y="476672"/>
          <a:ext cx="7992888" cy="5932289"/>
        </p:xfrm>
        <a:graphic>
          <a:graphicData uri="http://schemas.openxmlformats.org/drawingml/2006/table">
            <a:tbl>
              <a:tblPr/>
              <a:tblGrid>
                <a:gridCol w="1102435"/>
                <a:gridCol w="697765"/>
                <a:gridCol w="6192688"/>
              </a:tblGrid>
              <a:tr h="576642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⑥ 자기방임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571" marR="50571" marT="25285" marB="2528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 스스로가 의식주제공 및 의료처치 등의 최소한의 자기 보호 관련 행위를 의도적으로 포기하거나 비의도적으로 관리하지 않아 심신이 위험한 상황 또는 사망에 이르게 하는 행위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515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노인 스스로 할 수 있음에도 불구하고 신변의 청결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가사 등을 포기하거나 관리하지 않아 심신의 문제가 발생한다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자기의 신변청결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건강관리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가사 등을 본인이 할 능력이 부족하거나 어떤 이유로 노인도 모르는 사이에 심신의 문제가 발생한다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3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 상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스스로 식사와 수분을 섭취하지 않음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필요한 치료와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약복용을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 중지 또는 이로 인한 건강상태 악화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의도적으로 죽고자 하는 모든 행위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15768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⑦ 유기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571" marR="50571" marT="25285" marB="25285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정 의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보호자 또는 부양의무자가 노인을 버리는 행위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81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행 위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낯선 장소에 버린다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다른 주거지에 기거하게 하고 연락을 두절한다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거동이 불편한 노인을 시설에 맡기고 연락을 두절한다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강제적으로 반 감금 형태 시설에 보내 집으로 돌아오지 못하게 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입소비용을 납부하지 않았다는 이유로 어떤 보호조치도 없이 시설에서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퇴소시킨다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67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증상</a:t>
                      </a: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노인이 낯선 장소에서 오랜 시간 배회하며 자신의 주거지 및 연락처를 알지 못한다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주거지가 아닌 장소에서 불결한 신변상황이나 식사를 제대로 하지 못한 상태에 방치되어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자녀들이 전혀 연락이 되지 않으며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주거지를 옮기거나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이민을 떠났다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노인의 신상에 대한 정보를 전혀 알 수가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0571" marR="50571" marT="25285" marB="252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26064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발생요인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692696"/>
            <a:ext cx="1710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노인과 관련된 요인</a:t>
            </a:r>
            <a:endParaRPr lang="ko-KR" altLang="en-US" sz="1200" b="1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11560" y="1052736"/>
          <a:ext cx="7992888" cy="5489031"/>
        </p:xfrm>
        <a:graphic>
          <a:graphicData uri="http://schemas.openxmlformats.org/drawingml/2006/table">
            <a:tbl>
              <a:tblPr/>
              <a:tblGrid>
                <a:gridCol w="1978069"/>
                <a:gridCol w="6014819"/>
              </a:tblGrid>
              <a:tr h="4130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512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성별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대부분 노인학대 희생자들이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65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세 이상의 여자노인인데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그것은 여성노인이 남성노인보다 평균수명이 긴 관계로 여성노인의 수가 남성노인 보다 많아서 여성노인이 학대를 더 받는 것으로 본다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9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연령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나이가 많을수록 학대의 위험에 크게 영향을 미치는 원인이 된다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3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성격 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참을성이 많고 체념을 잘 하는 성격을 지닌 노인일 경우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가정내에서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 학대를 받을 가능성이 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02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신체적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정신적 건강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신체적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·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정신적으로 건강하지 못한 노인은 많은 보호를 필요로 하기 때문에 더 많은 학대를 받는다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과거의 경험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985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⑥ 세대간 갈등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과거의 가족관계가 좋지 않은 경우에 학대문제를 일으킬 가능성이 크다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⑦ 의존성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다른 사람에게 자신의 부양을 의존하고 있는 노인이 더 학대를 받기 쉽다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931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⑧ 고립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⑨ 음주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술을 많이 마시거나 알코올 중독의 노인은 자발적으로 어떤 활동을 하기가 어려울 뿐만 아니라 부양능력이 없을 수 있으므로 학대를 받을 확률이 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832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⑩ 과도한 요구</a:t>
                      </a:r>
                    </a:p>
                  </a:txBody>
                  <a:tcPr marL="55372" marR="55372" marT="27686" marB="2768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건강이 나빠 의존적인 노인이 너무 과도한 요구를 한다거나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고마움을 잘 모른다거나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자제력이 없거나 당황스러운 행동을 하는 경우 부양자로 하여금 더 부담을 갖게 만들고 이러한 압박은 노인학대로 이어질 수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5372" marR="55372" marT="27686" marB="2768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332656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부양자와 관련된 요인</a:t>
            </a:r>
            <a:endParaRPr lang="ko-KR" altLang="en-US" sz="1200" b="1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611560" y="764704"/>
          <a:ext cx="7992888" cy="5472608"/>
        </p:xfrm>
        <a:graphic>
          <a:graphicData uri="http://schemas.openxmlformats.org/drawingml/2006/table">
            <a:tbl>
              <a:tblPr/>
              <a:tblGrid>
                <a:gridCol w="1978069"/>
                <a:gridCol w="6014819"/>
              </a:tblGrid>
              <a:tr h="447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670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신체적</a:t>
                      </a:r>
                      <a:r>
                        <a:rPr lang="en-US" altLang="ko-KR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정서적 장애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신체적이나 정서적으로 문제를 가진 부양자는 건강이 좋지 못하거나 의존적인 노인을 부양하는데 위험률이 높다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 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867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성격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타인을 비난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참을성이 많고 체념을 잘 하는 성격을 지닌 노인일 경우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</a:rPr>
                        <a:t>가정 내에서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학대를 받을 가능성이 크다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과거의 경험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566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스트레스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703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부양경험의 부족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부양했던 경험이 없는 사람이나 자기중심적 사고를 가진 사람은 의존적인 노력을 잘 부양할 수 없다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566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⑥ 음주 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술을 많이 마셔 문제를 일으키는 사람은 부정적인 감정을 가지고 행동하는 경향이 많다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7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⑦ 약물남용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과다한 약물복용이나 남용으로 부양자가 자신이 제대로 부양을 하지 못한다는 것을 잘 알지 못하거나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왜곡된 판단이나 인지로 인해서 학대를 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하게된다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566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⑧ 어려운 생활주기 </a:t>
                      </a:r>
                    </a:p>
                  </a:txBody>
                  <a:tcPr marL="73748" marR="73748" marT="36874" marB="36874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경제적 어려움이나 고립된 생활을 하는 사람은 노인을 부양하기에 부적당하다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3748" marR="73748" marT="36874" marB="36874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332656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가족 상황적 요인</a:t>
            </a:r>
            <a:endParaRPr lang="ko-KR" altLang="en-US" sz="1200" b="1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611560" y="692697"/>
          <a:ext cx="8040216" cy="2699518"/>
        </p:xfrm>
        <a:graphic>
          <a:graphicData uri="http://schemas.openxmlformats.org/drawingml/2006/table">
            <a:tbl>
              <a:tblPr/>
              <a:tblGrid>
                <a:gridCol w="2135560"/>
                <a:gridCol w="5904656"/>
              </a:tblGrid>
              <a:tr h="338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958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① 어려운 생활주기</a:t>
                      </a: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노인을 부양해야 하는 시기가 생활주기에 있어 어려운 단계일 경우에는 부양자의 스트레스가 더해져 노인학대로 나타나기 쉽다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0615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② 의료비용의 과중한 부담</a:t>
                      </a: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③ 내키지 않는 부양</a:t>
                      </a: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마지못해 노인을 부양한다면 좋지 못한 부양결과를 초래할 것이다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958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④ 부족한 가족지원 </a:t>
                      </a: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노부모를 부양하는 자가 일정기간 동안도 쉴 수 없다면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부양으로 인한 부담감은 매우 클 것이다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0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+mn-lt"/>
                        </a:rPr>
                        <a:t>⑤ 부부간의 갈등</a:t>
                      </a: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26076" y="3512041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가족 상황적 요인</a:t>
            </a:r>
            <a:endParaRPr lang="ko-KR" altLang="en-US" sz="1200" b="1" dirty="0"/>
          </a:p>
        </p:txBody>
      </p:sp>
      <p:graphicFrame>
        <p:nvGraphicFramePr>
          <p:cNvPr id="19" name="표 18"/>
          <p:cNvGraphicFramePr>
            <a:graphicFrameLocks noGrp="1"/>
          </p:cNvGraphicFramePr>
          <p:nvPr/>
        </p:nvGraphicFramePr>
        <p:xfrm>
          <a:off x="611560" y="3861048"/>
          <a:ext cx="8040216" cy="2595580"/>
        </p:xfrm>
        <a:graphic>
          <a:graphicData uri="http://schemas.openxmlformats.org/drawingml/2006/table">
            <a:tbl>
              <a:tblPr/>
              <a:tblGrid>
                <a:gridCol w="2160240"/>
                <a:gridCol w="5879976"/>
              </a:tblGrid>
              <a:tr h="354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요 인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내 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4478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① 노인차별주의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인종이나 성을 바탕으로 한 차별과 같이 능력의 직접적인 평가가 아닌 노인에 대한 선입감 때문에 우리사회가 통용적으로 무능력하다는 이유로 사회의 많은 활동으로부터 노인을 이탈시키는 것이다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03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② 가족 내의 구조적 </a:t>
                      </a: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변화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맑은 고딕"/>
                        </a:rPr>
                        <a:t>핵가족화 현상으로 인해 부양자의 역할을 수행할 자녀의 수가 적어지고 지리적으로 떨어져 생활하기 쉬워 노인이 외부와 고립된다</a:t>
                      </a:r>
                      <a:r>
                        <a:rPr lang="en-US" altLang="ko-KR" sz="110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7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③ 가치관의 변화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부모에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대한 효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孝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)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의 의식에도 큰 변화가 초래되었다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0598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④ 노인복지시설의 부족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주간보호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및 노인을 위탁 보호하는 시설 등과 같은 적극적인 개입이 필요하다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</a:rPr>
                        <a:t>.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91079" marR="91079" marT="45540" marB="4554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544" y="32336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예방수칙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1560" y="769928"/>
            <a:ext cx="7992888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어떠한 경우에도 어르신을 학대할 권리는 아무도 없습니다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어르신 본인의 건강을 유지하도록 끊임없이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경제적인 능력을 유지하도록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자녀가 어르신 부양을 이유로 재산상속을 요구하여도 자녀에게 모든 재산을 상속하지 마십시오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자녀와의 관계뿐 아니라 사회적 관계에 관심을 가지고 참여하십시오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지금 하시고 있는 일이 있다면 중단하지 말고 지속하도록 노력해야 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과거에 집착하기보다 세상의 변화를 이해하려고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자녀와 갈등을 갖지 않도록 자녀뿐 아니라 어르신도 가정의 화목을 위해 최선을 다하셔야 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9) </a:t>
            </a:r>
            <a:r>
              <a:rPr lang="ko-KR" altLang="en-US" sz="1200" dirty="0" smtClean="0"/>
              <a:t>학대 받는 것이 자신의 잘못이라 지적하고 숨기보다는 주변 사람에게 도움을 청하십시오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10) </a:t>
            </a:r>
            <a:r>
              <a:rPr lang="ko-KR" altLang="en-US" sz="1200" dirty="0" smtClean="0"/>
              <a:t>노인이 되었다고 도움 받으시려고 하시기보다는 주변사람에게 도움을 주는 일을 하도록 노력해야 합니다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67544" y="449982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예방을 위한 가족의 행동지침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4955684"/>
            <a:ext cx="7992888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어르신과 가깝게 지내도록 노력하십시오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어르신을 부양하는데 어려움에 처하면 도움을 받을 수 있는 지원을 찾아보십시오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어르신이 와상상태 등 수발이 필요한 경우 장기간 보호가 가능한지 가족의 능력을 검토해 본 후 대 처하십시오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어르신을 보호할 수 있는 대안을 찾으십시오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잠재된 어르신의 무능력을 예상하고 어르신이 원하는 바를 가족 간 합의를 거쳐 계획을 세우도록 하십시오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어르신 부양에 있어서 능력의 한계를 무시하고 자신을 혹사하지 마십시오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일단 노인이 가정에 같이 살게 되면 가족문제가 사라질 것이라고 생각하지 마십시오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노인의 독립적인 생활을 인정하고 불필요한 사생활 간섭은 삼가 주시기 바랍니다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908720"/>
            <a:ext cx="8352928" cy="571078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292586"/>
            <a:ext cx="4176464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노인학대ㆍ폭력</a:t>
            </a:r>
            <a:r>
              <a:rPr lang="ko-KR" altLang="en-US" sz="2000" b="1" dirty="0" err="1" smtClean="0"/>
              <a:t>에</a:t>
            </a:r>
            <a:r>
              <a:rPr lang="ko-KR" altLang="en-US" sz="2000" b="1" dirty="0" smtClean="0"/>
              <a:t> 대한 대응교육 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67544" y="111545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신고의무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6)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659" y="1484784"/>
            <a:ext cx="7992789" cy="4339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신고대상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학대피해노인</a:t>
            </a:r>
          </a:p>
          <a:p>
            <a:r>
              <a:rPr lang="ko-KR" altLang="en-US" sz="1200" dirty="0" smtClean="0"/>
              <a:t>    ① 노인학대를 현재 당하고 있는 당사자 노인이 직접 신고를 의뢰할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② 이때 피해자의 이야기를 충분히 수용하도록 하되 피해여부가 사실인지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학대의 급성이 요구되는지에 초점을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두고 자료를 수집하여야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타인</a:t>
            </a:r>
          </a:p>
          <a:p>
            <a:r>
              <a:rPr lang="ko-KR" altLang="en-US" sz="1200" dirty="0" smtClean="0"/>
              <a:t>    ① 노인학대를 발견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목격하거나 학대가 의심되는 경우에 노인과 다양한 관계를 맺고 있는 사람들이 신고하거나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</a:t>
            </a:r>
            <a:r>
              <a:rPr lang="ko-KR" altLang="en-US" sz="1200" dirty="0" smtClean="0"/>
              <a:t>사례를 의뢰할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  ② 가족 및 친지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지역주민 및 이웃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기관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동사무소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경찰서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사회복지 관련기관 등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신고의무자</a:t>
            </a:r>
            <a:endParaRPr lang="ko-KR" altLang="en-US" sz="1200" dirty="0" smtClean="0"/>
          </a:p>
          <a:p>
            <a:r>
              <a:rPr lang="en-US" altLang="ko-KR" sz="1200" dirty="0" smtClean="0"/>
              <a:t>  (1) </a:t>
            </a:r>
            <a:r>
              <a:rPr lang="ko-KR" altLang="en-US" sz="1200" dirty="0" smtClean="0"/>
              <a:t>의료법 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조제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항의 의료기관에서 의료업을 행하는 의료인</a:t>
            </a:r>
          </a:p>
          <a:p>
            <a:r>
              <a:rPr lang="ko-KR" altLang="en-US" sz="1200" dirty="0" smtClean="0"/>
              <a:t>    ① 의료기관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종합병원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치과병원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한방병원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요양병원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노인전문병원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의원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치과의원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한의원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조산원</a:t>
            </a:r>
          </a:p>
          <a:p>
            <a:r>
              <a:rPr lang="ko-KR" altLang="en-US" sz="1200" dirty="0" smtClean="0"/>
              <a:t>    ② </a:t>
            </a:r>
            <a:r>
              <a:rPr lang="ko-KR" altLang="en-US" sz="1200" dirty="0" smtClean="0"/>
              <a:t>의료인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치과의사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한의사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조산사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간호사</a:t>
            </a:r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노인복지시설의 장 및 그 종사자</a:t>
            </a:r>
          </a:p>
          <a:p>
            <a:r>
              <a:rPr lang="en-US" altLang="ko-KR" sz="1200" dirty="0" smtClean="0"/>
              <a:t>  (3) </a:t>
            </a:r>
            <a:r>
              <a:rPr lang="ko-KR" altLang="en-US" sz="1200" dirty="0" smtClean="0"/>
              <a:t>장애인복지법 제</a:t>
            </a:r>
            <a:r>
              <a:rPr lang="en-US" altLang="ko-KR" sz="1200" dirty="0" smtClean="0"/>
              <a:t>58</a:t>
            </a:r>
            <a:r>
              <a:rPr lang="ko-KR" altLang="en-US" sz="1200" dirty="0" smtClean="0"/>
              <a:t>조의 규정에 의한 장애인복지시설에서 장애노인에 대한 상담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치료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훈련 또는 요양을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행하는 자</a:t>
            </a:r>
          </a:p>
          <a:p>
            <a:r>
              <a:rPr lang="en-US" altLang="ko-KR" sz="1200" dirty="0" smtClean="0"/>
              <a:t>  (4) </a:t>
            </a:r>
            <a:r>
              <a:rPr lang="ko-KR" altLang="en-US" sz="1200" dirty="0" smtClean="0"/>
              <a:t>가정폭력방지 및 피해자 보호 등에 관한 법률 제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조 및 제</a:t>
            </a:r>
            <a:r>
              <a:rPr lang="en-US" altLang="ko-KR" sz="1200" dirty="0" smtClean="0"/>
              <a:t>7</a:t>
            </a:r>
            <a:r>
              <a:rPr lang="ko-KR" altLang="en-US" sz="1200" dirty="0" smtClean="0"/>
              <a:t>조의 규정에 의한 가정폭력 관련 상담소의 상담원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및 가정폭력 피해자 보호시설의 종사자</a:t>
            </a:r>
          </a:p>
          <a:p>
            <a:r>
              <a:rPr lang="en-US" altLang="ko-KR" sz="1200" dirty="0" smtClean="0"/>
              <a:t>  (5) </a:t>
            </a:r>
            <a:r>
              <a:rPr lang="ko-KR" altLang="en-US" sz="1200" dirty="0" smtClean="0"/>
              <a:t>노인복지상담원 및 사회복지사업법 제</a:t>
            </a:r>
            <a:r>
              <a:rPr lang="en-US" altLang="ko-KR" sz="1200" dirty="0" smtClean="0"/>
              <a:t>14</a:t>
            </a:r>
            <a:r>
              <a:rPr lang="ko-KR" altLang="en-US" sz="1200" dirty="0" smtClean="0"/>
              <a:t>조에 의한 사회복지전담공무원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신고시기</a:t>
            </a:r>
            <a:endParaRPr lang="ko-KR" altLang="en-US" sz="1200" dirty="0" smtClean="0"/>
          </a:p>
          <a:p>
            <a:r>
              <a:rPr lang="ko-KR" altLang="en-US" sz="1200" dirty="0" smtClean="0"/>
              <a:t>  신고의무자는 그 직무상 노인학대를 알게 되거나 노인학대가 의심되는 경우 </a:t>
            </a:r>
            <a:r>
              <a:rPr lang="ko-KR" altLang="en-US" sz="1200" b="1" dirty="0" smtClean="0"/>
              <a:t>“즉시”</a:t>
            </a:r>
            <a:r>
              <a:rPr lang="ko-KR" altLang="en-US" sz="1200" dirty="0" smtClean="0"/>
              <a:t> 신고하여야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659" y="332656"/>
            <a:ext cx="799278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신고방법</a:t>
            </a:r>
            <a:endParaRPr lang="ko-KR" altLang="en-US" sz="1200" dirty="0" smtClean="0"/>
          </a:p>
          <a:p>
            <a:r>
              <a:rPr lang="ko-KR" altLang="en-US" sz="1200" dirty="0" smtClean="0"/>
              <a:t>  ① 연중 </a:t>
            </a:r>
            <a:r>
              <a:rPr lang="en-US" altLang="ko-KR" sz="1200" dirty="0" smtClean="0"/>
              <a:t>24</a:t>
            </a:r>
            <a:r>
              <a:rPr lang="ko-KR" altLang="en-US" sz="1200" dirty="0" smtClean="0"/>
              <a:t>시간 </a:t>
            </a:r>
            <a:r>
              <a:rPr lang="ko-KR" altLang="en-US" sz="1200" b="1" dirty="0" smtClean="0"/>
              <a:t>긴급전화 </a:t>
            </a:r>
            <a:r>
              <a:rPr lang="en-US" altLang="ko-KR" sz="1200" b="1" dirty="0" smtClean="0"/>
              <a:t>1389 </a:t>
            </a:r>
            <a:r>
              <a:rPr lang="ko-KR" altLang="en-US" sz="1200" dirty="0" smtClean="0"/>
              <a:t>운영</a:t>
            </a:r>
          </a:p>
          <a:p>
            <a:r>
              <a:rPr lang="ko-KR" altLang="en-US" sz="1200" dirty="0" smtClean="0"/>
              <a:t>  ② 노인학대예방센터 홈페이지 등 인터넷을 통한 신고접수</a:t>
            </a:r>
          </a:p>
          <a:p>
            <a:r>
              <a:rPr lang="ko-KR" altLang="en-US" sz="1200" dirty="0" smtClean="0"/>
              <a:t>  ③ 직접 방문 상담 접수</a:t>
            </a:r>
          </a:p>
          <a:p>
            <a:r>
              <a:rPr lang="ko-KR" altLang="en-US" sz="1200" dirty="0" smtClean="0"/>
              <a:t>  ④ 이동상담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가정방문 상담 접수</a:t>
            </a:r>
          </a:p>
          <a:p>
            <a:r>
              <a:rPr lang="ko-KR" altLang="en-US" sz="1200" dirty="0" smtClean="0"/>
              <a:t>  ⑤ 서신에 의한 접수</a:t>
            </a:r>
          </a:p>
          <a:p>
            <a:r>
              <a:rPr lang="ko-KR" altLang="en-US" sz="1200" dirty="0" smtClean="0"/>
              <a:t>  ⑥ 병원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재가복지센터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기타 전화상담 센터 등으로부터 의뢰된 사례 접수</a:t>
            </a:r>
          </a:p>
          <a:p>
            <a:r>
              <a:rPr lang="ko-KR" altLang="en-US" sz="1200" dirty="0" smtClean="0"/>
              <a:t>  ⑦ 타 기관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타 상담기관 등으로부터 의뢰된 사례 접수</a:t>
            </a:r>
            <a:endParaRPr lang="ko-KR" altLang="en-US" sz="1200" dirty="0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1745" name="_x77561776" descr="EMB00000fe81aa5"/>
          <p:cNvPicPr>
            <a:picLocks noChangeAspect="1" noChangeArrowheads="1"/>
          </p:cNvPicPr>
          <p:nvPr/>
        </p:nvPicPr>
        <p:blipFill>
          <a:blip r:embed="rId2" cstate="print"/>
          <a:srcRect r="89" b="208"/>
          <a:stretch>
            <a:fillRect/>
          </a:stretch>
        </p:blipFill>
        <p:spPr bwMode="auto">
          <a:xfrm>
            <a:off x="1547664" y="2132856"/>
            <a:ext cx="6192688" cy="280831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11560" y="5180999"/>
            <a:ext cx="799288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신고자의 권리</a:t>
            </a:r>
            <a:endParaRPr lang="ko-KR" altLang="en-US" sz="1200" dirty="0" smtClean="0"/>
          </a:p>
          <a:p>
            <a:r>
              <a:rPr lang="ko-KR" altLang="en-US" sz="1200" dirty="0" smtClean="0"/>
              <a:t>  ① 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의</a:t>
            </a:r>
            <a:r>
              <a:rPr lang="en-US" altLang="ko-KR" sz="1200" dirty="0" smtClean="0"/>
              <a:t>6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항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누구든지 노인학대를 알게 된 때에는 노인보호전문기관 수사기관에 신고할 수 </a:t>
            </a:r>
            <a:endParaRPr lang="en-US" altLang="ko-KR" sz="1200" dirty="0" smtClean="0"/>
          </a:p>
          <a:p>
            <a:r>
              <a:rPr lang="en-US" altLang="ko-KR" sz="1200" dirty="0" smtClean="0"/>
              <a:t> </a:t>
            </a:r>
            <a:r>
              <a:rPr lang="en-US" altLang="ko-KR" sz="1200" dirty="0" smtClean="0"/>
              <a:t>                                        </a:t>
            </a:r>
            <a:r>
              <a:rPr lang="ko-KR" altLang="en-US" sz="1200" dirty="0" smtClean="0"/>
              <a:t>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6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항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신고자의 신분은 보호되어야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 의사에 반하여 신분이 노출되어서는 </a:t>
            </a:r>
            <a:endParaRPr lang="en-US" altLang="ko-KR" sz="1200" dirty="0" smtClean="0"/>
          </a:p>
          <a:p>
            <a:r>
              <a:rPr lang="en-US" altLang="ko-KR" sz="1200" dirty="0" smtClean="0"/>
              <a:t> </a:t>
            </a:r>
            <a:r>
              <a:rPr lang="en-US" altLang="ko-KR" sz="1200" dirty="0" smtClean="0"/>
              <a:t>                                            </a:t>
            </a:r>
            <a:r>
              <a:rPr lang="ko-KR" altLang="en-US" sz="1200" dirty="0" smtClean="0"/>
              <a:t>아니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</a:t>
            </a:r>
            <a:r>
              <a:rPr lang="ko-KR" altLang="en-US" sz="1200" dirty="0" smtClean="0"/>
              <a:t>노인복지법 제</a:t>
            </a:r>
            <a:r>
              <a:rPr lang="en-US" altLang="ko-KR" sz="1200" dirty="0" smtClean="0"/>
              <a:t>39</a:t>
            </a:r>
            <a:r>
              <a:rPr lang="ko-KR" altLang="en-US" sz="1200" dirty="0" smtClean="0"/>
              <a:t>조의</a:t>
            </a:r>
            <a:r>
              <a:rPr lang="en-US" altLang="ko-KR" sz="1200" dirty="0" smtClean="0"/>
              <a:t>11 : </a:t>
            </a:r>
            <a:r>
              <a:rPr lang="ko-KR" altLang="en-US" sz="1200" dirty="0" smtClean="0"/>
              <a:t>학대노인의 보호와 관련된 업무에 종사하였거나 종사하는 자는 그 직무상 알게 된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en-US" altLang="ko-KR" sz="1200" dirty="0" smtClean="0"/>
              <a:t>                                 </a:t>
            </a:r>
            <a:r>
              <a:rPr lang="ko-KR" altLang="en-US" sz="1200" dirty="0" smtClean="0"/>
              <a:t>비밀을 누설하지 못한다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39537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금지행위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9)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1560" y="882586"/>
            <a:ext cx="7992888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1)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노인의 신체에 폭행을 가하거나 상해를 입히는 행위</a:t>
            </a:r>
            <a:r>
              <a:rPr lang="en-US" altLang="ko-KR" sz="1200" dirty="0" smtClean="0"/>
              <a:t>.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노인에게 성적 수치심을 주는 성폭력⋅성희롱 등의 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자신의 보호⋅감독을 받는 노인을 유기하거나 의식주를 포함한 기본적 보호 및 치료를 소홀히 하는 방임행위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노인에게 구걸을 하게 하거나 노인을 이용하여 구걸을 하는 행위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노인을 위하여 증여 또는 급여된 금품을 그 목적 외의 용도에 사용하는 행위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467544" y="2843644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처벌법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장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노인복지법 제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39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조의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9)   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611560" y="3365169"/>
          <a:ext cx="8064896" cy="3113376"/>
        </p:xfrm>
        <a:graphic>
          <a:graphicData uri="http://schemas.openxmlformats.org/drawingml/2006/table">
            <a:tbl>
              <a:tblPr/>
              <a:tblGrid>
                <a:gridCol w="1152128"/>
                <a:gridCol w="5184576"/>
                <a:gridCol w="1728192"/>
              </a:tblGrid>
              <a:tr h="4320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법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내 </a:t>
                      </a: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용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비 고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95317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노인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000000"/>
                          </a:solidFill>
                          <a:latin typeface="맑은 고딕"/>
                        </a:rPr>
                        <a:t>복지법</a:t>
                      </a:r>
                      <a:endParaRPr lang="ko-KR" altLang="en-US" sz="1200" b="1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노인의 신체에 상해를 입히는 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7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년이하의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징역 또는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천만원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이하의 벌금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805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2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노인의 신체에 폭행을 가하는 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이하의 징역 또는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백만원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이하의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벌금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05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노인에게 성적 수치심을 주는 성폭행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성희롱 등의 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56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4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자신의 보호 및 감독을 받는 노인을 유기하거나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의식주를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포함한 기본적 보호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 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및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치료를 소홀히 하는 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04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5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노인에게 구걸을 하게 하거나 노인을 이용하여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구걸하는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203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6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.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노인을 위하여 증여 또는 급여된 금품을 그 목적 외의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용도에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사용하는 행위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3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년 이하의 징역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또는 </a:t>
                      </a:r>
                      <a:endParaRPr lang="en-US" altLang="ko-KR" sz="1100" dirty="0" smtClean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 smtClean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1</a:t>
                      </a: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천만원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 이하의 벌금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60534" marR="60534" marT="30267" marB="302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3953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노인학대사례 처리절차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1" name="_x61374568" descr="DRW00000fe81a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6"/>
            <a:ext cx="7416824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620688"/>
            <a:ext cx="7704856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16632"/>
            <a:ext cx="8352928" cy="662473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18864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노인학대 대응방법</a:t>
            </a:r>
            <a:endParaRPr lang="ko-KR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560" y="620688"/>
            <a:ext cx="7992888" cy="54476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노인 개인 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노인학대를 유발하는 노인의 특성과 관련된 요인 중에서 인구사회학적 변인은 통제가 불가능하므로 실제로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노인학대의 예방과 감소를 목적으로 하여 개입 가능 한 부분은 노인의 의존성이다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 스스로 의존성을 줄이고 자립능력을 기르기 위한 노력이 이루어져야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노인 스스로가 존경 받을 수 있도록 행동하고 가족이나 사회활동에 적극적으로 참여하는 것이 바람직하다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노인학대에 대한 교육을 통하여 노인학대를 정확히 이해해야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⑤ 가족의 부당한 처우를 당연시 하고 은폐하기보다는 이를 외부에 노출시켜 적극적인 원조요청을 할 수 있도록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노인들의 인식을 변화시키는 노력이 필요하다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가족차원의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가족에 대해서는 학교교육이나 사회교육 프로그램을 통해서 노인과 동거하는 가족들이 노년기 특성 및 노인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의 심리적 특성에 대해서 이해할 수 있는 기회를 부여해 나가야 할 것이다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개인적인 성격이나 스트레스가 원인이라면 이에 대한 상담이나 치료 프로그램을 통해서 개선시킬 수 있게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해야 한다</a:t>
            </a:r>
            <a:r>
              <a:rPr lang="en-US" altLang="ko-KR" sz="1200" dirty="0" smtClean="0"/>
              <a:t>.</a:t>
            </a:r>
          </a:p>
          <a:p>
            <a:r>
              <a:rPr lang="ko-KR" altLang="en-US" sz="1200" dirty="0" smtClean="0"/>
              <a:t>  ③ 직업이 없거나 경제적 곤란에 대해서는 이에 대한 서비스를 모색해 주는 접근 방법이 필요하다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노인학대의 가해자는 주로 직계가족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특히 주로 아들과 며느리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딸 등이며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부양자인 동시에 가해자인 이들은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부양 스트레스를 경험하고 이러한 스트레스를 견뎌 내기 힘든 상황에서 학대를 하는 것으로 나타나고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부양부담 경감을 위한 부양수당제도의 도입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노인장기요양이 필요한 노인을 위한 사업의 확대 및 활성화 </a:t>
            </a:r>
            <a:endParaRPr lang="en-US" altLang="ko-KR" sz="1200" dirty="0" smtClean="0"/>
          </a:p>
          <a:p>
            <a:r>
              <a:rPr lang="ko-KR" altLang="en-US" sz="1200" dirty="0" smtClean="0"/>
              <a:t>      그리고 재가노인복지사업의 다양화 등 가족지원서비스가 강화되어야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사회적 차원의 대응방안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노인학대에 대한 적극적인 사회적 대응방안이 강구되지 않고 있는 이유 중의 하나는 노인학대에 대한 일반인    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의 인식이 매우 낮다는 것이다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노인학대의 문제가 단순히 개인이나 가족의 문제가 아니라 사회 전체의 문제로 인식할 수 있는 사회적 의식의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전환이 이루어져야 할 것이다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우리나라에서는 </a:t>
            </a:r>
            <a:r>
              <a:rPr lang="en-US" altLang="ko-KR" sz="1200" dirty="0" smtClean="0"/>
              <a:t>2004</a:t>
            </a:r>
            <a:r>
              <a:rPr lang="ko-KR" altLang="en-US" sz="1200" dirty="0" smtClean="0"/>
              <a:t>년 노인복지법 개정을 통하여 노인학대의 금지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예방을 위한 긴급전화의 설치</a:t>
            </a:r>
            <a:r>
              <a:rPr lang="en-US" altLang="ko-KR" sz="1200" dirty="0" smtClean="0"/>
              <a:t>,   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노인보호전문기관의 설치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노인학대 신고 및 응급조치 의무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보조인의 선임 등의 노인학대 관련 조항을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신설하였다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노인복지법을 잘 준수하고 실천하여 우리사회에 노인이 학대 받는 일이 없도록 하여야 할 것이다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051720" y="6165304"/>
            <a:ext cx="4336444" cy="338554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600" b="1" dirty="0" smtClean="0"/>
              <a:t>☎ </a:t>
            </a:r>
            <a:r>
              <a:rPr lang="en-US" altLang="ko-KR" sz="1600" b="1" dirty="0" err="1" smtClean="0"/>
              <a:t>노인학대</a:t>
            </a:r>
            <a:r>
              <a:rPr lang="en-US" altLang="ko-KR" sz="1600" b="1" dirty="0" smtClean="0"/>
              <a:t> </a:t>
            </a:r>
            <a:r>
              <a:rPr lang="en-US" altLang="ko-KR" sz="1600" b="1" dirty="0" err="1" smtClean="0"/>
              <a:t>상담전화</a:t>
            </a:r>
            <a:r>
              <a:rPr lang="en-US" altLang="ko-KR" sz="1600" b="1" dirty="0" smtClean="0"/>
              <a:t> / </a:t>
            </a:r>
            <a:r>
              <a:rPr lang="en-US" altLang="ko-KR" sz="1600" b="1" dirty="0" err="1" smtClean="0"/>
              <a:t>국번없이</a:t>
            </a:r>
            <a:r>
              <a:rPr lang="en-US" altLang="ko-KR" sz="1600" b="1" dirty="0" smtClean="0"/>
              <a:t>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1577-1389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3330</Words>
  <Application>Microsoft Office PowerPoint</Application>
  <PresentationFormat>화면 슬라이드 쇼(4:3)</PresentationFormat>
  <Paragraphs>389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Name</cp:lastModifiedBy>
  <cp:revision>37</cp:revision>
  <dcterms:created xsi:type="dcterms:W3CDTF">2011-10-29T01:27:08Z</dcterms:created>
  <dcterms:modified xsi:type="dcterms:W3CDTF">2012-12-27T07:12:03Z</dcterms:modified>
</cp:coreProperties>
</file>