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5" r:id="rId9"/>
    <p:sldId id="266" r:id="rId10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ECACDAE5-EE8E-4A2A-AB72-B764293E5267}">
          <p14:sldIdLst>
            <p14:sldId id="256"/>
            <p14:sldId id="257"/>
          </p14:sldIdLst>
        </p14:section>
        <p14:section name="제목 없는 구역" id="{725E8663-D3C0-4CA9-B123-DD95050A8FD7}">
          <p14:sldIdLst>
            <p14:sldId id="258"/>
            <p14:sldId id="260"/>
            <p14:sldId id="259"/>
            <p14:sldId id="261"/>
            <p14:sldId id="262"/>
          </p14:sldIdLst>
        </p14:section>
        <p14:section name="제목 없는 구역" id="{CE68921B-0870-44FE-8087-51C58FA4F036}">
          <p14:sldIdLst>
            <p14:sldId id="265"/>
          </p14:sldIdLst>
        </p14:section>
        <p14:section name="제목 없는 구역" id="{8991C215-9887-451A-9593-A62EBF4393FD}">
          <p14:sldIdLst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99" autoAdjust="0"/>
    <p:restoredTop sz="86370" autoAdjust="0"/>
  </p:normalViewPr>
  <p:slideViewPr>
    <p:cSldViewPr>
      <p:cViewPr varScale="1">
        <p:scale>
          <a:sx n="93" d="100"/>
          <a:sy n="93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5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216"/>
    </p:cViewPr>
  </p:sorterViewPr>
  <p:notesViewPr>
    <p:cSldViewPr>
      <p:cViewPr varScale="1">
        <p:scale>
          <a:sx n="61" d="100"/>
          <a:sy n="61" d="100"/>
        </p:scale>
        <p:origin x="-3202" y="-91"/>
      </p:cViewPr>
      <p:guideLst>
        <p:guide orient="horz" pos="3149"/>
        <p:guide pos="216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2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887F7314-F3EB-4109-B3DD-1A71F7CD7BF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2766230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2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0D7D78B6-DB76-4DB0-856F-A02D6A572F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20205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78B6-DB76-4DB0-856F-A02D6A572F99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3450" y="749300"/>
            <a:ext cx="4997450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78B6-DB76-4DB0-856F-A02D6A572F99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75512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3450" y="749300"/>
            <a:ext cx="4997450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78B6-DB76-4DB0-856F-A02D6A572F99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95780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3450" y="749300"/>
            <a:ext cx="4997450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ko-KR" altLang="en-US" sz="19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78B6-DB76-4DB0-856F-A02D6A572F99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05311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78B6-DB76-4DB0-856F-A02D6A572F99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510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2370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2822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957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8146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612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4261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9579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23309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4001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966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B3DF-BB35-4699-8964-8133BC65A9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7072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538790"/>
            <a:ext cx="7772400" cy="14700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b="1" dirty="0" smtClean="0"/>
              <a:t>감염예방 및 관리 지침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15616" y="3320988"/>
            <a:ext cx="7232848" cy="622920"/>
          </a:xfrm>
        </p:spPr>
        <p:txBody>
          <a:bodyPr>
            <a:noAutofit/>
          </a:bodyPr>
          <a:lstStyle/>
          <a:p>
            <a:r>
              <a:rPr lang="ko-KR" altLang="en-US" sz="2800" dirty="0" err="1" smtClean="0">
                <a:solidFill>
                  <a:schemeClr val="tx1"/>
                </a:solidFill>
              </a:rPr>
              <a:t>수급자</a:t>
            </a:r>
            <a:r>
              <a:rPr lang="ko-KR" altLang="en-US" sz="2800" dirty="0" smtClean="0">
                <a:solidFill>
                  <a:schemeClr val="tx1"/>
                </a:solidFill>
              </a:rPr>
              <a:t> 질환이나 증상에 따른</a:t>
            </a:r>
            <a:endParaRPr lang="en-US" altLang="ko-KR" sz="2800" dirty="0" smtClean="0">
              <a:solidFill>
                <a:schemeClr val="tx1"/>
              </a:solidFill>
            </a:endParaRPr>
          </a:p>
          <a:p>
            <a:r>
              <a:rPr lang="ko-KR" altLang="en-US" sz="2800" dirty="0" smtClean="0">
                <a:solidFill>
                  <a:schemeClr val="tx1"/>
                </a:solidFill>
              </a:rPr>
              <a:t> 감염예방법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7723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1805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2800" dirty="0"/>
              <a:t>가</a:t>
            </a:r>
            <a:r>
              <a:rPr lang="en-US" altLang="ko-KR" sz="2800" dirty="0" smtClean="0"/>
              <a:t>. </a:t>
            </a:r>
            <a:r>
              <a:rPr lang="ko-KR" altLang="en-US" sz="2800" dirty="0" err="1" smtClean="0"/>
              <a:t>질환별</a:t>
            </a:r>
            <a:r>
              <a:rPr lang="ko-KR" altLang="en-US" sz="2800" dirty="0" smtClean="0"/>
              <a:t> </a:t>
            </a:r>
            <a:r>
              <a:rPr lang="ko-KR" altLang="en-US" sz="2800" dirty="0" smtClean="0"/>
              <a:t>주의점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764706"/>
            <a:ext cx="8136904" cy="5976664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1600" u="sng" dirty="0" smtClean="0"/>
              <a:t>1)</a:t>
            </a:r>
            <a:r>
              <a:rPr lang="ko-KR" altLang="en-US" sz="1600" u="sng" dirty="0" smtClean="0"/>
              <a:t>호흡기 감염질환</a:t>
            </a:r>
            <a:endParaRPr lang="en-US" altLang="ko-KR" sz="1600" u="sng" dirty="0" smtClean="0"/>
          </a:p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975285"/>
              </p:ext>
            </p:extLst>
          </p:nvPr>
        </p:nvGraphicFramePr>
        <p:xfrm>
          <a:off x="347531" y="1285860"/>
          <a:ext cx="8352928" cy="464347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271384"/>
                <a:gridCol w="4081544"/>
              </a:tblGrid>
              <a:tr h="444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서비스제공자 </a:t>
                      </a:r>
                      <a:r>
                        <a:rPr lang="ko-KR" altLang="en-US" sz="1800" dirty="0" smtClean="0"/>
                        <a:t>준수사항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/>
                        <a:t>청소 및 세탁</a:t>
                      </a:r>
                      <a:endParaRPr lang="ko-KR" altLang="en-US" sz="1800" dirty="0"/>
                    </a:p>
                  </a:txBody>
                  <a:tcPr/>
                </a:tc>
              </a:tr>
              <a:tr h="4198614">
                <a:tc>
                  <a:txBody>
                    <a:bodyPr/>
                    <a:lstStyle/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r>
                        <a:rPr lang="ko-KR" altLang="en-US" sz="1600" dirty="0" err="1" smtClean="0"/>
                        <a:t>수급자를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ko-KR" altLang="en-US" sz="1600" dirty="0" smtClean="0"/>
                        <a:t>만진 후</a:t>
                      </a:r>
                      <a:r>
                        <a:rPr lang="en-US" altLang="ko-KR" sz="1600" dirty="0" smtClean="0"/>
                        <a:t>,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수급자가 사용한 물품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smtClean="0"/>
                        <a:t>옷</a:t>
                      </a:r>
                      <a:r>
                        <a:rPr lang="en-US" altLang="ko-KR" sz="1600" baseline="0" dirty="0" smtClean="0"/>
                        <a:t>,</a:t>
                      </a:r>
                      <a:r>
                        <a:rPr lang="ko-KR" altLang="en-US" sz="1600" baseline="0" dirty="0" smtClean="0"/>
                        <a:t>이불</a:t>
                      </a:r>
                      <a:r>
                        <a:rPr lang="en-US" altLang="ko-KR" sz="1600" baseline="0" dirty="0" smtClean="0"/>
                        <a:t>,</a:t>
                      </a:r>
                      <a:r>
                        <a:rPr lang="ko-KR" altLang="en-US" sz="1600" baseline="0" dirty="0" err="1" smtClean="0"/>
                        <a:t>휴지등</a:t>
                      </a:r>
                      <a:r>
                        <a:rPr lang="en-US" altLang="ko-KR" sz="1600" baseline="0" dirty="0" smtClean="0"/>
                        <a:t>)</a:t>
                      </a:r>
                      <a:r>
                        <a:rPr lang="ko-KR" altLang="en-US" sz="1600" baseline="0" dirty="0" smtClean="0"/>
                        <a:t>을 만진 후 비누로 손을 씻습니다</a:t>
                      </a:r>
                      <a:r>
                        <a:rPr lang="en-US" altLang="ko-KR" sz="1600" baseline="0" dirty="0" smtClean="0"/>
                        <a:t>.</a:t>
                      </a:r>
                    </a:p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endParaRPr lang="en-US" altLang="ko-KR" sz="1600" baseline="0" dirty="0" smtClean="0"/>
                    </a:p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r>
                        <a:rPr lang="ko-KR" altLang="en-US" sz="1600" baseline="0" dirty="0" smtClean="0"/>
                        <a:t>증상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smtClean="0"/>
                        <a:t>발열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err="1" smtClean="0"/>
                        <a:t>인후통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기침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err="1" smtClean="0"/>
                        <a:t>코막힘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콧물 등</a:t>
                      </a:r>
                      <a:r>
                        <a:rPr lang="en-US" altLang="ko-KR" sz="1600" baseline="0" dirty="0" smtClean="0"/>
                        <a:t>)</a:t>
                      </a:r>
                      <a:r>
                        <a:rPr lang="ko-KR" altLang="en-US" sz="1600" baseline="0" dirty="0" smtClean="0"/>
                        <a:t>이 있는지 매일 확인하고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증상 발생 </a:t>
                      </a:r>
                      <a:r>
                        <a:rPr lang="ko-KR" altLang="en-US" sz="1600" baseline="0" dirty="0" smtClean="0"/>
                        <a:t>시</a:t>
                      </a:r>
                      <a:endParaRPr lang="en-US" altLang="ko-KR" sz="1600" baseline="0" dirty="0" smtClean="0"/>
                    </a:p>
                    <a:p>
                      <a:pPr marL="285750" indent="-285750" latinLnBrk="1">
                        <a:buFont typeface="Arial" pitchFamily="34" charset="0"/>
                        <a:buNone/>
                      </a:pPr>
                      <a:r>
                        <a:rPr lang="en-US" altLang="ko-KR" sz="1600" baseline="0" dirty="0" smtClean="0"/>
                        <a:t>    </a:t>
                      </a:r>
                      <a:r>
                        <a:rPr lang="ko-KR" altLang="en-US" sz="1600" baseline="0" dirty="0" smtClean="0"/>
                        <a:t>의사와 </a:t>
                      </a:r>
                      <a:r>
                        <a:rPr lang="ko-KR" altLang="en-US" sz="1600" baseline="0" dirty="0" smtClean="0"/>
                        <a:t>상담합니다</a:t>
                      </a:r>
                      <a:r>
                        <a:rPr lang="en-US" altLang="ko-KR" sz="1200" baseline="0" dirty="0" smtClean="0"/>
                        <a:t>.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r>
                        <a:rPr lang="ko-KR" altLang="en-US" sz="1600" dirty="0" smtClean="0"/>
                        <a:t>침대</a:t>
                      </a:r>
                      <a:r>
                        <a:rPr lang="en-US" altLang="ko-KR" sz="1600" dirty="0" smtClean="0"/>
                        <a:t>,</a:t>
                      </a:r>
                      <a:r>
                        <a:rPr lang="ko-KR" altLang="en-US" sz="1600" baseline="0" dirty="0" smtClean="0"/>
                        <a:t> 테이블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화장실 등의 표면을 소독제로 깨끗이 세척합니다</a:t>
                      </a:r>
                      <a:r>
                        <a:rPr lang="en-US" altLang="ko-KR" sz="1600" baseline="0" dirty="0" smtClean="0"/>
                        <a:t>.</a:t>
                      </a:r>
                    </a:p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endParaRPr lang="en-US" altLang="ko-KR" sz="800" baseline="0" dirty="0" smtClean="0"/>
                    </a:p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r>
                        <a:rPr lang="ko-KR" altLang="en-US" sz="1600" baseline="0" dirty="0" smtClean="0"/>
                        <a:t>수급자가 사용한 </a:t>
                      </a:r>
                      <a:r>
                        <a:rPr lang="ko-KR" altLang="en-US" sz="1600" baseline="0" dirty="0" err="1" smtClean="0"/>
                        <a:t>식기류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세탁물 등을 따로 분리할 필요는 없으나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깨끗이 씻기 전에 다른 사람이  사용한 것은 절대 피해야 합니다</a:t>
                      </a:r>
                      <a:r>
                        <a:rPr lang="en-US" altLang="ko-KR" sz="1600" baseline="0" dirty="0" smtClean="0"/>
                        <a:t>.</a:t>
                      </a:r>
                      <a:r>
                        <a:rPr lang="ko-KR" altLang="en-US" sz="1600" baseline="0" dirty="0" smtClean="0"/>
                        <a:t> </a:t>
                      </a:r>
                      <a:endParaRPr lang="en-US" altLang="ko-KR" sz="1600" baseline="0" dirty="0" smtClean="0"/>
                    </a:p>
                    <a:p>
                      <a:pPr marL="285750" indent="-285750" latinLnBrk="1">
                        <a:buFont typeface="Arial" pitchFamily="34" charset="0"/>
                        <a:buChar char="•"/>
                      </a:pPr>
                      <a:endParaRPr lang="en-US" altLang="ko-KR" sz="1400" baseline="0" dirty="0" smtClean="0"/>
                    </a:p>
                    <a:p>
                      <a:pPr marL="285750" indent="-28575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600" baseline="0" dirty="0" smtClean="0"/>
                        <a:t>수급자가 사용한 세탁물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smtClean="0"/>
                        <a:t>수건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이불 등</a:t>
                      </a:r>
                      <a:r>
                        <a:rPr lang="en-US" altLang="ko-KR" sz="1600" baseline="0" dirty="0" smtClean="0"/>
                        <a:t>)</a:t>
                      </a:r>
                      <a:r>
                        <a:rPr lang="ko-KR" altLang="en-US" sz="1600" baseline="0" dirty="0" smtClean="0"/>
                        <a:t>은  세탁 전에  끌어안아서는 안되며</a:t>
                      </a:r>
                      <a:r>
                        <a:rPr lang="en-US" altLang="ko-KR" sz="1600" baseline="0" dirty="0" smtClean="0"/>
                        <a:t>, </a:t>
                      </a:r>
                      <a:r>
                        <a:rPr lang="ko-KR" altLang="en-US" sz="1600" baseline="0" dirty="0" smtClean="0"/>
                        <a:t>일반 세제로 세탁합니다</a:t>
                      </a:r>
                      <a:r>
                        <a:rPr lang="en-US" altLang="ko-KR" sz="1600" baseline="0" dirty="0" smtClean="0"/>
                        <a:t>.</a:t>
                      </a:r>
                    </a:p>
                    <a:p>
                      <a:pPr marL="285750" indent="-285750" algn="l" latinLnBrk="1">
                        <a:buFont typeface="Arial" pitchFamily="34" charset="0"/>
                        <a:buChar char="•"/>
                      </a:pPr>
                      <a:endParaRPr lang="en-US" altLang="ko-KR" sz="800" baseline="0" dirty="0" smtClean="0"/>
                    </a:p>
                    <a:p>
                      <a:pPr marL="285750" indent="-28575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600" baseline="0" dirty="0" smtClean="0"/>
                        <a:t>세탁물을 만진 이후에는 바로 손을 씻습니다</a:t>
                      </a:r>
                      <a:r>
                        <a:rPr lang="en-US" altLang="ko-KR" sz="1600" baseline="0" dirty="0" smtClean="0"/>
                        <a:t>.</a:t>
                      </a:r>
                    </a:p>
                    <a:p>
                      <a:pPr marL="285750" indent="-285750" algn="l" latinLnBrk="1">
                        <a:buFont typeface="Arial" pitchFamily="34" charset="0"/>
                        <a:buChar char="•"/>
                      </a:pPr>
                      <a:endParaRPr lang="en-US" altLang="ko-KR" sz="1000" baseline="0" dirty="0" smtClean="0"/>
                    </a:p>
                    <a:p>
                      <a:pPr marL="285750" indent="-285750" algn="l" latinLnBrk="1">
                        <a:buFont typeface="Arial" pitchFamily="34" charset="0"/>
                        <a:buChar char="•"/>
                      </a:pPr>
                      <a:r>
                        <a:rPr lang="ko-KR" altLang="en-US" sz="1600" baseline="0" dirty="0" smtClean="0"/>
                        <a:t>식기는 </a:t>
                      </a:r>
                      <a:r>
                        <a:rPr lang="ko-KR" altLang="en-US" sz="1600" baseline="0" dirty="0" smtClean="0"/>
                        <a:t>식기세척기나 </a:t>
                      </a:r>
                      <a:r>
                        <a:rPr lang="ko-KR" altLang="en-US" sz="1600" baseline="0" dirty="0" smtClean="0"/>
                        <a:t>세제를 이용하여  세척합니다</a:t>
                      </a:r>
                      <a:r>
                        <a:rPr lang="en-US" altLang="ko-KR" sz="1600" baseline="0" dirty="0" smtClean="0"/>
                        <a:t>.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865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76673"/>
            <a:ext cx="8424936" cy="5652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u="sng" dirty="0" smtClean="0"/>
              <a:t>2)B</a:t>
            </a:r>
            <a:r>
              <a:rPr lang="ko-KR" altLang="en-US" sz="1600" u="sng" dirty="0" smtClean="0"/>
              <a:t>형 간염</a:t>
            </a:r>
            <a:r>
              <a:rPr lang="en-US" altLang="ko-KR" sz="1600" u="sng" dirty="0" smtClean="0"/>
              <a:t>, C</a:t>
            </a:r>
            <a:r>
              <a:rPr lang="ko-KR" altLang="en-US" sz="1600" u="sng" dirty="0" smtClean="0"/>
              <a:t>형 </a:t>
            </a:r>
            <a:r>
              <a:rPr lang="ko-KR" altLang="en-US" sz="1600" u="sng" dirty="0" smtClean="0"/>
              <a:t>간염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r>
              <a:rPr lang="ko-KR" altLang="en-US" sz="1600" dirty="0" smtClean="0"/>
              <a:t>일상적인 생활로는 감염되지 않습니다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혈액이나 체액에 노출 전염될 가능성이  있으므로  보호장구와 </a:t>
            </a:r>
            <a:r>
              <a:rPr lang="ko-KR" altLang="en-US" sz="1600" dirty="0" err="1" smtClean="0"/>
              <a:t>손씻기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찔림사고에</a:t>
            </a:r>
            <a:r>
              <a:rPr lang="ko-KR" altLang="en-US" sz="1600" dirty="0" smtClean="0"/>
              <a:t> 주의합니다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B</a:t>
            </a:r>
            <a:r>
              <a:rPr lang="ko-KR" altLang="en-US" sz="1600" dirty="0" smtClean="0"/>
              <a:t>형 간염 수급자의 가족은 </a:t>
            </a:r>
            <a:r>
              <a:rPr lang="en-US" altLang="ko-KR" sz="1600" dirty="0" smtClean="0"/>
              <a:t>B</a:t>
            </a:r>
            <a:r>
              <a:rPr lang="ko-KR" altLang="en-US" sz="1600" dirty="0" smtClean="0"/>
              <a:t>형 간염 항체가 없는 경우 예방접종을 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의료기구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외 면도기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칫솔 등으로 인하여 감염이 전파되지 않으며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일반적인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세정이나 세탁과정을 거치면 됩니다</a:t>
            </a:r>
            <a:r>
              <a:rPr lang="en-US" altLang="ko-KR" sz="1600" dirty="0" smtClean="0"/>
              <a:t>.</a:t>
            </a:r>
          </a:p>
          <a:p>
            <a:pPr marL="0" indent="0">
              <a:buNone/>
            </a:pPr>
            <a:r>
              <a:rPr lang="en-US" altLang="ko-KR" sz="1600" dirty="0" smtClean="0"/>
              <a:t>3)</a:t>
            </a:r>
            <a:r>
              <a:rPr lang="ko-KR" altLang="en-US" sz="1600" dirty="0" smtClean="0"/>
              <a:t>옴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수급자와</a:t>
            </a:r>
            <a:r>
              <a:rPr lang="ko-KR" altLang="en-US" sz="1600" dirty="0" smtClean="0"/>
              <a:t> 접촉할 경우 반드시 장갑과 긴 소매 가운을 착용하며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치료 후 </a:t>
            </a:r>
            <a:r>
              <a:rPr lang="en-US" altLang="ko-KR" sz="1600" dirty="0" smtClean="0"/>
              <a:t>24</a:t>
            </a:r>
            <a:r>
              <a:rPr lang="ko-KR" altLang="en-US" sz="1600" dirty="0" smtClean="0"/>
              <a:t>시간까지 접촉주의를 준수합니다</a:t>
            </a:r>
            <a:r>
              <a:rPr lang="en-US" altLang="ko-KR" sz="1600" dirty="0" smtClean="0"/>
              <a:t>. </a:t>
            </a:r>
            <a:r>
              <a:rPr lang="ko-KR" altLang="en-US" sz="1600" dirty="0" err="1" smtClean="0"/>
              <a:t>가피성</a:t>
            </a:r>
            <a:r>
              <a:rPr lang="ko-KR" altLang="en-US" sz="1600" dirty="0" smtClean="0"/>
              <a:t> 옴 </a:t>
            </a:r>
            <a:r>
              <a:rPr lang="ko-KR" altLang="en-US" sz="1600" dirty="0" err="1" smtClean="0"/>
              <a:t>수급자는</a:t>
            </a:r>
            <a:r>
              <a:rPr lang="ko-KR" altLang="en-US" sz="1600" dirty="0" smtClean="0"/>
              <a:t> 치료 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일간 접촉주의  지침을 지킵니다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장갑을 벗은 뒤 </a:t>
            </a:r>
            <a:r>
              <a:rPr lang="ko-KR" altLang="en-US" sz="1600" dirty="0" smtClean="0"/>
              <a:t>손 씻기를 </a:t>
            </a:r>
            <a:r>
              <a:rPr lang="ko-KR" altLang="en-US" sz="1600" dirty="0" smtClean="0"/>
              <a:t>수행합니다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세탁물은 끊는 물에 삶아서 남아있는 기생충을 제거하는 것이 가장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좋은 방법입니다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치료제 도포 시 주의사항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처방에 따라 치료제를 바르고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사용 중이던 </a:t>
            </a:r>
            <a:r>
              <a:rPr lang="ko-KR" altLang="en-US" sz="1600" dirty="0" smtClean="0"/>
              <a:t>의복과 </a:t>
            </a:r>
            <a:r>
              <a:rPr lang="ko-KR" altLang="en-US" sz="1600" dirty="0" err="1" smtClean="0"/>
              <a:t>침구류</a:t>
            </a:r>
            <a:r>
              <a:rPr lang="ko-KR" altLang="en-US" sz="1600" dirty="0" smtClean="0"/>
              <a:t> 그대      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로  </a:t>
            </a:r>
            <a:r>
              <a:rPr lang="ko-KR" altLang="en-US" sz="1600" dirty="0"/>
              <a:t>취한 뒤</a:t>
            </a:r>
            <a:r>
              <a:rPr lang="en-US" altLang="ko-KR" sz="1600" dirty="0"/>
              <a:t>(</a:t>
            </a:r>
            <a:r>
              <a:rPr lang="ko-KR" altLang="en-US" sz="1600" dirty="0"/>
              <a:t>치료제 도포 후 </a:t>
            </a:r>
            <a:r>
              <a:rPr lang="en-US" altLang="ko-KR" sz="1600" dirty="0"/>
              <a:t>8</a:t>
            </a:r>
            <a:r>
              <a:rPr lang="ko-KR" altLang="en-US" sz="1600" dirty="0"/>
              <a:t>시간이 지난 뒤</a:t>
            </a:r>
            <a:r>
              <a:rPr lang="en-US" altLang="ko-KR" sz="1600" dirty="0"/>
              <a:t>) </a:t>
            </a:r>
            <a:r>
              <a:rPr lang="ko-KR" altLang="en-US" sz="1600" dirty="0"/>
              <a:t>다음 날 아침 </a:t>
            </a:r>
            <a:r>
              <a:rPr lang="ko-KR" altLang="en-US" sz="1600" dirty="0" err="1" smtClean="0"/>
              <a:t>샤</a:t>
            </a:r>
            <a:r>
              <a:rPr lang="ko-KR" altLang="en-US" sz="1600" dirty="0" smtClean="0"/>
              <a:t>            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err="1" smtClean="0"/>
              <a:t>워하고</a:t>
            </a:r>
            <a:r>
              <a:rPr lang="ko-KR" altLang="en-US" sz="1600" dirty="0" smtClean="0"/>
              <a:t>  사용했던 수급자복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침구류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수건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양말 등은 모두 세탁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ko-KR" altLang="en-US" sz="1600" dirty="0" smtClean="0"/>
              <a:t>     합니다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 </a:t>
            </a:r>
            <a:endParaRPr lang="en-US" altLang="ko-KR" sz="1600" dirty="0" smtClean="0"/>
          </a:p>
          <a:p>
            <a:pPr algn="just"/>
            <a:r>
              <a:rPr lang="ko-KR" altLang="en-US" sz="1600" dirty="0" smtClean="0"/>
              <a:t>옴은 </a:t>
            </a:r>
            <a:r>
              <a:rPr lang="ko-KR" altLang="en-US" sz="1600" dirty="0" smtClean="0"/>
              <a:t>잠복기가 </a:t>
            </a:r>
            <a:r>
              <a:rPr lang="en-US" altLang="ko-KR" sz="1600" dirty="0" smtClean="0"/>
              <a:t>4~6</a:t>
            </a:r>
            <a:r>
              <a:rPr lang="ko-KR" altLang="en-US" sz="1600" dirty="0" smtClean="0"/>
              <a:t>주로 알려져 있으며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가족이나 </a:t>
            </a:r>
            <a:r>
              <a:rPr lang="ko-KR" altLang="en-US" sz="1600" dirty="0" smtClean="0"/>
              <a:t>직원 중에 </a:t>
            </a:r>
            <a:r>
              <a:rPr lang="ko-KR" altLang="en-US" sz="1600" dirty="0" smtClean="0"/>
              <a:t>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손목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팔꿈치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대퇴부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전박</a:t>
            </a:r>
            <a:r>
              <a:rPr lang="ko-KR" altLang="en-US" sz="1600" dirty="0" err="1" smtClean="0"/>
              <a:t>골</a:t>
            </a:r>
            <a:r>
              <a:rPr lang="ko-KR" altLang="en-US" sz="1600" dirty="0" err="1" smtClean="0"/>
              <a:t>에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가려움이 있는 발진 증상을 관찰하고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유 증상자의 경우 진료를 받도록 한다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7" name="이등변 삼각형 6"/>
          <p:cNvSpPr/>
          <p:nvPr/>
        </p:nvSpPr>
        <p:spPr>
          <a:xfrm rot="5400000">
            <a:off x="684914" y="4244252"/>
            <a:ext cx="108012" cy="192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6" name="직선 연결선 35"/>
          <p:cNvCxnSpPr>
            <a:endCxn id="34" idx="2"/>
          </p:cNvCxnSpPr>
          <p:nvPr/>
        </p:nvCxnSpPr>
        <p:spPr>
          <a:xfrm>
            <a:off x="6825824" y="68215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16" y="4214819"/>
            <a:ext cx="1736033" cy="85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6669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43541" y="242646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ko-KR" altLang="en-US" sz="2800" dirty="0" smtClean="0"/>
              <a:t>나</a:t>
            </a:r>
            <a:r>
              <a:rPr lang="en-US" altLang="ko-KR" sz="2800" dirty="0" smtClean="0"/>
              <a:t>.</a:t>
            </a:r>
            <a:r>
              <a:rPr lang="ko-KR" altLang="en-US" sz="2800" dirty="0" err="1" smtClean="0"/>
              <a:t>증상별</a:t>
            </a:r>
            <a:r>
              <a:rPr lang="ko-KR" altLang="en-US" sz="2800" dirty="0" smtClean="0"/>
              <a:t> 주의점</a:t>
            </a:r>
            <a:endParaRPr lang="ko-KR" altLang="en-US" sz="2800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285720" y="764704"/>
            <a:ext cx="8572560" cy="56346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1700" dirty="0" smtClean="0"/>
              <a:t>1)</a:t>
            </a:r>
            <a:r>
              <a:rPr lang="ko-KR" altLang="en-US" sz="1700" dirty="0" smtClean="0"/>
              <a:t>기침</a:t>
            </a:r>
            <a:r>
              <a:rPr lang="en-US" altLang="ko-KR" sz="1700" dirty="0" smtClean="0"/>
              <a:t>: </a:t>
            </a:r>
            <a:r>
              <a:rPr lang="ko-KR" altLang="en-US" sz="1700" dirty="0" smtClean="0"/>
              <a:t>호흡기 위생과 기침 </a:t>
            </a:r>
            <a:r>
              <a:rPr lang="ko-KR" altLang="en-US" sz="1700" dirty="0" smtClean="0"/>
              <a:t>예절</a:t>
            </a:r>
            <a:endParaRPr lang="en-US" altLang="ko-KR" sz="1700" dirty="0" smtClean="0"/>
          </a:p>
          <a:p>
            <a:pPr marL="0" indent="0">
              <a:buNone/>
            </a:pPr>
            <a:endParaRPr lang="en-US" altLang="ko-KR" sz="900" dirty="0" smtClean="0"/>
          </a:p>
          <a:p>
            <a:r>
              <a:rPr lang="ko-KR" altLang="en-US" sz="1700" dirty="0" smtClean="0"/>
              <a:t>기침</a:t>
            </a:r>
            <a:r>
              <a:rPr lang="en-US" altLang="ko-KR" sz="1700" dirty="0" smtClean="0"/>
              <a:t>, </a:t>
            </a:r>
            <a:r>
              <a:rPr lang="ko-KR" altLang="en-US" sz="1700" dirty="0" smtClean="0"/>
              <a:t>재채기</a:t>
            </a:r>
            <a:r>
              <a:rPr lang="en-US" altLang="ko-KR" sz="1700" dirty="0" smtClean="0"/>
              <a:t>, </a:t>
            </a:r>
            <a:r>
              <a:rPr lang="ko-KR" altLang="en-US" sz="1700" dirty="0" smtClean="0"/>
              <a:t>콧물 등 호흡기 증상이 있는 사람은 마스크나 휴지로 코와 입을 가립니다</a:t>
            </a:r>
            <a:r>
              <a:rPr lang="en-US" altLang="ko-KR" sz="1700" dirty="0" smtClean="0"/>
              <a:t>. </a:t>
            </a:r>
            <a:r>
              <a:rPr lang="ko-KR" altLang="en-US" sz="1700" dirty="0"/>
              <a:t> </a:t>
            </a:r>
            <a:r>
              <a:rPr lang="ko-KR" altLang="en-US" sz="1700" dirty="0" smtClean="0"/>
              <a:t>사용한 휴지는 따로 폐기합니다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기침한 후에는 반드시 손을 씻습니다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기침을 하는 수급자의 방문은 닫아두고</a:t>
            </a:r>
            <a:r>
              <a:rPr lang="en-US" altLang="ko-KR" sz="1700" dirty="0" smtClean="0"/>
              <a:t>, </a:t>
            </a:r>
            <a:r>
              <a:rPr lang="ko-KR" altLang="en-US" sz="1700" dirty="0" smtClean="0"/>
              <a:t>다른 </a:t>
            </a:r>
            <a:r>
              <a:rPr lang="ko-KR" altLang="en-US" sz="1700" dirty="0" err="1" smtClean="0"/>
              <a:t>수급자와</a:t>
            </a:r>
            <a:r>
              <a:rPr lang="ko-KR" altLang="en-US" sz="1700" dirty="0" smtClean="0"/>
              <a:t> 적어도 </a:t>
            </a:r>
            <a:r>
              <a:rPr lang="en-US" altLang="ko-KR" sz="1700" dirty="0" smtClean="0"/>
              <a:t>1.5m</a:t>
            </a:r>
            <a:r>
              <a:rPr lang="ko-KR" altLang="en-US" sz="1700" dirty="0" smtClean="0"/>
              <a:t>이상 거리를 둡니다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기침이 계속되고 가래와 열이 동반되면 의사의 진료를 받도록 합니다</a:t>
            </a:r>
            <a:r>
              <a:rPr lang="en-US" altLang="ko-KR" sz="1700" dirty="0" smtClean="0"/>
              <a:t>.</a:t>
            </a:r>
          </a:p>
          <a:p>
            <a:pPr marL="0" indent="0">
              <a:buNone/>
            </a:pPr>
            <a:endParaRPr lang="en-US" altLang="ko-KR" sz="1600" dirty="0"/>
          </a:p>
          <a:p>
            <a:pPr marL="0" indent="0">
              <a:buNone/>
            </a:pP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700" dirty="0" smtClean="0"/>
              <a:t>2) </a:t>
            </a:r>
            <a:r>
              <a:rPr lang="ko-KR" altLang="en-US" sz="1700" dirty="0" smtClean="0"/>
              <a:t>발진</a:t>
            </a:r>
            <a:endParaRPr lang="en-US" altLang="ko-KR" sz="1700" dirty="0" smtClean="0"/>
          </a:p>
          <a:p>
            <a:pPr marL="0" indent="0">
              <a:buNone/>
            </a:pPr>
            <a:endParaRPr lang="en-US" altLang="ko-KR" sz="1000" dirty="0" smtClean="0"/>
          </a:p>
          <a:p>
            <a:r>
              <a:rPr lang="ko-KR" altLang="en-US" sz="1700" dirty="0" smtClean="0"/>
              <a:t>발진은 접촉 및 공기로 전파될 수 있으므로 의사의 진료를 받고</a:t>
            </a:r>
            <a:r>
              <a:rPr lang="en-US" altLang="ko-KR" sz="1700" dirty="0" smtClean="0"/>
              <a:t>, </a:t>
            </a:r>
            <a:r>
              <a:rPr lang="ko-KR" altLang="en-US" sz="1700" dirty="0" smtClean="0"/>
              <a:t>진료 전 수급자의 피부 </a:t>
            </a:r>
            <a:r>
              <a:rPr lang="ko-KR" altLang="en-US" sz="1700" dirty="0" err="1" smtClean="0"/>
              <a:t>병변을</a:t>
            </a:r>
            <a:r>
              <a:rPr lang="ko-KR" altLang="en-US" sz="1700" dirty="0" smtClean="0"/>
              <a:t> 만지지 않습니다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발진 부위를 만진 후에는 반드시 손을 씻습니다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발진과 함께 나타나는 증상을 확인합니다</a:t>
            </a:r>
            <a:r>
              <a:rPr lang="en-US" altLang="ko-KR" sz="1700" dirty="0" smtClean="0"/>
              <a:t>.</a:t>
            </a:r>
          </a:p>
          <a:p>
            <a:pPr marL="0" indent="0">
              <a:buNone/>
            </a:pPr>
            <a:r>
              <a:rPr lang="en-US" altLang="ko-KR" sz="1700" dirty="0" smtClean="0"/>
              <a:t>       </a:t>
            </a:r>
            <a:r>
              <a:rPr lang="ko-KR" altLang="en-US" sz="1700" dirty="0" smtClean="0"/>
              <a:t>수포나 열이 나는 경우는 공기 및 비말 등을 통해 전염될 수</a:t>
            </a:r>
            <a:endParaRPr lang="en-US" altLang="ko-KR" sz="1700" dirty="0" smtClean="0"/>
          </a:p>
          <a:p>
            <a:pPr marL="0" indent="0">
              <a:buNone/>
            </a:pPr>
            <a:r>
              <a:rPr lang="en-US" altLang="ko-KR" sz="1700" dirty="0"/>
              <a:t> </a:t>
            </a:r>
            <a:r>
              <a:rPr lang="en-US" altLang="ko-KR" sz="1700" dirty="0" smtClean="0"/>
              <a:t>      </a:t>
            </a:r>
            <a:r>
              <a:rPr lang="ko-KR" altLang="en-US" sz="1700" dirty="0" smtClean="0"/>
              <a:t>있으므로 </a:t>
            </a:r>
            <a:r>
              <a:rPr lang="ko-KR" altLang="en-US" sz="1700" dirty="0" err="1" smtClean="0"/>
              <a:t>수급자와</a:t>
            </a:r>
            <a:r>
              <a:rPr lang="ko-KR" altLang="en-US" sz="1700" dirty="0" smtClean="0"/>
              <a:t> 보호자 모두 마스크를 착용하도록 </a:t>
            </a:r>
            <a:r>
              <a:rPr lang="ko-KR" altLang="en-US" sz="1700" dirty="0" err="1" smtClean="0"/>
              <a:t>합니</a:t>
            </a:r>
            <a:endParaRPr lang="en-US" altLang="ko-KR" sz="1700" dirty="0" smtClean="0"/>
          </a:p>
          <a:p>
            <a:pPr marL="0" indent="0">
              <a:buNone/>
            </a:pPr>
            <a:r>
              <a:rPr lang="en-US" altLang="ko-KR" sz="1700" dirty="0"/>
              <a:t> </a:t>
            </a:r>
            <a:r>
              <a:rPr lang="en-US" altLang="ko-KR" sz="1700" dirty="0" smtClean="0"/>
              <a:t>      </a:t>
            </a:r>
            <a:r>
              <a:rPr lang="ko-KR" altLang="en-US" sz="1700" dirty="0" smtClean="0"/>
              <a:t>다</a:t>
            </a:r>
            <a:r>
              <a:rPr lang="en-US" altLang="ko-KR" sz="1700" dirty="0" smtClean="0"/>
              <a:t>.</a:t>
            </a:r>
          </a:p>
          <a:p>
            <a:pPr marL="0" indent="0">
              <a:buNone/>
            </a:pPr>
            <a:r>
              <a:rPr lang="en-US" altLang="ko-KR" sz="1700" dirty="0"/>
              <a:t> </a:t>
            </a:r>
            <a:r>
              <a:rPr lang="en-US" altLang="ko-KR" sz="1700" dirty="0" smtClean="0"/>
              <a:t>      </a:t>
            </a:r>
            <a:r>
              <a:rPr lang="ko-KR" altLang="en-US" sz="1700" dirty="0" smtClean="0"/>
              <a:t>가려움이 동반하는 경우는 옴과 같이 접촉을 통한 전파질환    </a:t>
            </a:r>
            <a:endParaRPr lang="en-US" altLang="ko-KR" sz="1700" dirty="0" smtClean="0"/>
          </a:p>
          <a:p>
            <a:pPr marL="0" indent="0">
              <a:buNone/>
            </a:pPr>
            <a:r>
              <a:rPr lang="en-US" altLang="ko-KR" sz="1700" dirty="0"/>
              <a:t> </a:t>
            </a:r>
            <a:r>
              <a:rPr lang="en-US" altLang="ko-KR" sz="1700" dirty="0" smtClean="0"/>
              <a:t>      </a:t>
            </a:r>
            <a:r>
              <a:rPr lang="ko-KR" altLang="en-US" sz="1700" dirty="0" smtClean="0"/>
              <a:t>일 수 있으므로 장갑을 착용하고 </a:t>
            </a:r>
            <a:r>
              <a:rPr lang="ko-KR" altLang="en-US" sz="1700" dirty="0" smtClean="0"/>
              <a:t>부위를 </a:t>
            </a:r>
            <a:r>
              <a:rPr lang="ko-KR" altLang="en-US" sz="1700" dirty="0" smtClean="0"/>
              <a:t>접촉하도록 합</a:t>
            </a:r>
            <a:endParaRPr lang="en-US" altLang="ko-KR" sz="1700" dirty="0" smtClean="0"/>
          </a:p>
          <a:p>
            <a:pPr marL="0" indent="0">
              <a:buNone/>
            </a:pPr>
            <a:r>
              <a:rPr lang="en-US" altLang="ko-KR" sz="1700" dirty="0"/>
              <a:t> </a:t>
            </a:r>
            <a:r>
              <a:rPr lang="en-US" altLang="ko-KR" sz="1700" dirty="0" smtClean="0"/>
              <a:t>      </a:t>
            </a:r>
            <a:r>
              <a:rPr lang="ko-KR" altLang="en-US" sz="1700" dirty="0" err="1" smtClean="0"/>
              <a:t>니다</a:t>
            </a:r>
            <a:r>
              <a:rPr lang="en-US" altLang="ko-KR" sz="1700" dirty="0" smtClean="0"/>
              <a:t>.</a:t>
            </a:r>
          </a:p>
          <a:p>
            <a:r>
              <a:rPr lang="ko-KR" altLang="en-US" sz="1700" dirty="0" smtClean="0"/>
              <a:t>발진이 있는 </a:t>
            </a:r>
            <a:r>
              <a:rPr lang="ko-KR" altLang="en-US" sz="1700" dirty="0" err="1" smtClean="0"/>
              <a:t>수급자는</a:t>
            </a:r>
            <a:r>
              <a:rPr lang="ko-KR" altLang="en-US" sz="1700" dirty="0" smtClean="0"/>
              <a:t> 특히</a:t>
            </a:r>
            <a:r>
              <a:rPr lang="en-US" altLang="ko-KR" sz="1700" dirty="0" smtClean="0"/>
              <a:t>, </a:t>
            </a:r>
            <a:r>
              <a:rPr lang="ko-KR" altLang="en-US" sz="1700" dirty="0" smtClean="0"/>
              <a:t>임산부와의 접촉을 피하도록 </a:t>
            </a:r>
            <a:r>
              <a:rPr lang="ko-KR" altLang="en-US" sz="1700" dirty="0" smtClean="0"/>
              <a:t>합니다</a:t>
            </a:r>
            <a:r>
              <a:rPr lang="en-US" altLang="ko-KR" sz="1700" dirty="0" smtClean="0"/>
              <a:t>.</a:t>
            </a:r>
          </a:p>
          <a:p>
            <a:pPr marL="0" indent="0">
              <a:buNone/>
            </a:pPr>
            <a:endParaRPr lang="ko-KR" altLang="en-US" sz="2000" dirty="0"/>
          </a:p>
        </p:txBody>
      </p:sp>
      <p:sp>
        <p:nvSpPr>
          <p:cNvPr id="6" name="이등변 삼각형 5"/>
          <p:cNvSpPr/>
          <p:nvPr/>
        </p:nvSpPr>
        <p:spPr>
          <a:xfrm rot="5400000">
            <a:off x="564331" y="4458566"/>
            <a:ext cx="108012" cy="192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이등변 삼각형 6"/>
          <p:cNvSpPr/>
          <p:nvPr/>
        </p:nvSpPr>
        <p:spPr>
          <a:xfrm rot="5400000">
            <a:off x="564331" y="5279247"/>
            <a:ext cx="108012" cy="192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68" y="2285992"/>
            <a:ext cx="1660976" cy="100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8982" y="4429132"/>
            <a:ext cx="2449298" cy="1285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7116460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4"/>
          <p:cNvSpPr txBox="1">
            <a:spLocks/>
          </p:cNvSpPr>
          <p:nvPr/>
        </p:nvSpPr>
        <p:spPr>
          <a:xfrm>
            <a:off x="285720" y="357166"/>
            <a:ext cx="8572560" cy="582785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600" dirty="0" smtClean="0"/>
              <a:t>3)</a:t>
            </a:r>
            <a:r>
              <a:rPr lang="ko-KR" altLang="en-US" sz="1600" dirty="0" smtClean="0"/>
              <a:t>고열</a:t>
            </a:r>
            <a:endParaRPr lang="en-US" altLang="ko-KR" sz="1600" dirty="0" smtClean="0"/>
          </a:p>
          <a:p>
            <a:pPr marL="0" indent="0">
              <a:buFont typeface="Arial" pitchFamily="34" charset="0"/>
              <a:buNone/>
            </a:pPr>
            <a:endParaRPr lang="en-US" altLang="ko-KR" sz="900" dirty="0" smtClean="0"/>
          </a:p>
          <a:p>
            <a:r>
              <a:rPr lang="ko-KR" altLang="en-US" sz="1600" dirty="0" smtClean="0"/>
              <a:t>열은 감염의 가장 흔한 증상입니다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체온이 섭씨 </a:t>
            </a:r>
            <a:r>
              <a:rPr lang="en-US" altLang="ko-KR" sz="1600" dirty="0" smtClean="0"/>
              <a:t>38</a:t>
            </a:r>
            <a:r>
              <a:rPr lang="ko-KR" altLang="en-US" sz="1600" dirty="0" smtClean="0"/>
              <a:t>도 이상인 경우를 고열이라고 합니다</a:t>
            </a:r>
            <a:r>
              <a:rPr lang="en-US" altLang="ko-KR" sz="1600" dirty="0" smtClean="0"/>
              <a:t>.</a:t>
            </a:r>
          </a:p>
          <a:p>
            <a:pPr marL="0" indent="0">
              <a:buNone/>
            </a:pPr>
            <a:r>
              <a:rPr lang="en-US" altLang="ko-KR" sz="1600" dirty="0" smtClean="0"/>
              <a:t>     </a:t>
            </a:r>
            <a:r>
              <a:rPr lang="ko-KR" altLang="en-US" sz="1600" dirty="0" smtClean="0"/>
              <a:t>그러나 노인이나 면역저하수급자의 경우 더 낮은 체온도 감염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증상이 될 수 있으므로 의사의 진료를 요합니다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고열과 동반된 증상에 대해서 세심하게 관찰합니다</a:t>
            </a:r>
            <a:r>
              <a:rPr lang="en-US" altLang="ko-KR" sz="1600" dirty="0" smtClean="0"/>
              <a:t>.</a:t>
            </a:r>
          </a:p>
          <a:p>
            <a:pPr marL="0" indent="0">
              <a:buNone/>
            </a:pP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고열과 호흡기 증상이 동반된 경우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공기 또는 비말이나 접촉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을 통해 전파될 수 있습니다</a:t>
            </a:r>
            <a:r>
              <a:rPr lang="en-US" altLang="ko-KR" sz="1600" dirty="0" smtClean="0"/>
              <a:t>.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고열이 나타난 경우 의사의 진료를 받도록 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처방 없이 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해열제를 투여하지 않습니다</a:t>
            </a:r>
            <a:r>
              <a:rPr lang="en-US" altLang="ko-KR" sz="1600" dirty="0" smtClean="0"/>
              <a:t>.</a:t>
            </a:r>
          </a:p>
          <a:p>
            <a:endParaRPr lang="en-US" altLang="ko-KR" sz="1600" dirty="0" smtClean="0"/>
          </a:p>
          <a:p>
            <a:pPr marL="0" indent="0">
              <a:buFont typeface="Arial" pitchFamily="34" charset="0"/>
              <a:buNone/>
            </a:pPr>
            <a:r>
              <a:rPr lang="en-US" altLang="ko-KR" sz="1600" dirty="0" smtClean="0"/>
              <a:t>4) </a:t>
            </a:r>
            <a:r>
              <a:rPr lang="ko-KR" altLang="en-US" sz="1600" dirty="0" smtClean="0"/>
              <a:t>설사</a:t>
            </a:r>
            <a:endParaRPr lang="en-US" altLang="ko-KR" sz="1600" dirty="0" smtClean="0"/>
          </a:p>
          <a:p>
            <a:pPr marL="0" indent="0">
              <a:buFont typeface="Arial" pitchFamily="34" charset="0"/>
              <a:buNone/>
            </a:pPr>
            <a:endParaRPr lang="en-US" altLang="ko-KR" sz="1000" dirty="0" smtClean="0"/>
          </a:p>
          <a:p>
            <a:r>
              <a:rPr lang="ko-KR" altLang="en-US" sz="1600" dirty="0" smtClean="0"/>
              <a:t>설사를 하는 경우는 다양한 </a:t>
            </a:r>
            <a:r>
              <a:rPr lang="ko-KR" altLang="en-US" sz="1600" dirty="0" err="1" smtClean="0"/>
              <a:t>장관계</a:t>
            </a:r>
            <a:r>
              <a:rPr lang="ko-KR" altLang="en-US" sz="1600" dirty="0" smtClean="0"/>
              <a:t> 병원균에 의한  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 smtClean="0"/>
              <a:t>  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감염일 </a:t>
            </a:r>
            <a:r>
              <a:rPr lang="ko-KR" altLang="en-US" sz="1600" dirty="0" smtClean="0"/>
              <a:t>수 있으므로 접촉주의 지침을 수행합니다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설사하는 사람이 화장실을 사용한 후에는 반드시  흐르는 물과 비누로 손을 씻도록 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설사하는 사람은 개인용 세면도구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수건 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을 사용하도록 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err="1" smtClean="0"/>
              <a:t>수급자를</a:t>
            </a:r>
            <a:r>
              <a:rPr lang="ko-KR" altLang="en-US" sz="1600" dirty="0" smtClean="0"/>
              <a:t> 돌보는 사람이 설사를 하는 경우 검사 결과가 나올 때까지 업무를 제한합니다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수급자의 배설물을 접촉할 때에는 반드시 일회용 장갑을 착용하고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장갑을 벗은 후에는 물과 비누로 손을 씻습니다</a:t>
            </a:r>
            <a:r>
              <a:rPr lang="en-US" altLang="ko-KR" sz="1600" dirty="0" smtClean="0"/>
              <a:t>.(</a:t>
            </a:r>
            <a:r>
              <a:rPr lang="ko-KR" altLang="en-US" sz="1600" dirty="0" smtClean="0"/>
              <a:t>충분한 마찰</a:t>
            </a:r>
            <a:r>
              <a:rPr lang="en-US" altLang="ko-KR" sz="1600" dirty="0" smtClean="0"/>
              <a:t>)</a:t>
            </a:r>
          </a:p>
          <a:p>
            <a:r>
              <a:rPr lang="ko-KR" altLang="en-US" sz="1600" dirty="0" smtClean="0"/>
              <a:t>배설물이 묻은 환경 표면은 소독제로 세척합니다</a:t>
            </a:r>
            <a:r>
              <a:rPr lang="en-US" altLang="ko-KR" sz="1600" dirty="0" smtClean="0"/>
              <a:t>.</a:t>
            </a:r>
            <a:endParaRPr lang="en-US" altLang="ko-KR" sz="1600" dirty="0" smtClean="0"/>
          </a:p>
        </p:txBody>
      </p:sp>
      <p:sp>
        <p:nvSpPr>
          <p:cNvPr id="3" name="이등변 삼각형 2"/>
          <p:cNvSpPr/>
          <p:nvPr/>
        </p:nvSpPr>
        <p:spPr>
          <a:xfrm rot="5400000">
            <a:off x="470601" y="2493165"/>
            <a:ext cx="108012" cy="192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이등변 삼각형 3"/>
          <p:cNvSpPr/>
          <p:nvPr/>
        </p:nvSpPr>
        <p:spPr>
          <a:xfrm rot="5400000">
            <a:off x="470601" y="2921793"/>
            <a:ext cx="108012" cy="19202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3176" y="2285992"/>
            <a:ext cx="2348355" cy="20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977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715436" cy="6232704"/>
          </a:xfrm>
        </p:spPr>
        <p:txBody>
          <a:bodyPr>
            <a:normAutofit fontScale="90000"/>
          </a:bodyPr>
          <a:lstStyle/>
          <a:p>
            <a:pPr algn="l" fontAlgn="base"/>
            <a:r>
              <a:rPr lang="ko-KR" altLang="en-US" sz="3100" dirty="0" smtClean="0"/>
              <a:t>다</a:t>
            </a:r>
            <a:r>
              <a:rPr lang="en-US" altLang="ko-KR" sz="3100" dirty="0" smtClean="0"/>
              <a:t>.</a:t>
            </a:r>
            <a:r>
              <a:rPr lang="ko-KR" altLang="en-US" sz="3100" dirty="0" smtClean="0"/>
              <a:t>환경관리</a:t>
            </a:r>
            <a:r>
              <a:rPr lang="en-US" altLang="ko-KR" sz="3100" dirty="0" smtClean="0"/>
              <a:t/>
            </a:r>
            <a:br>
              <a:rPr lang="en-US" altLang="ko-KR" sz="3100" dirty="0" smtClean="0"/>
            </a:b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800" b="1" dirty="0" smtClean="0"/>
              <a:t>1</a:t>
            </a:r>
            <a:r>
              <a:rPr lang="en-US" altLang="ko-KR" sz="1800" b="1" dirty="0"/>
              <a:t>. </a:t>
            </a:r>
            <a:r>
              <a:rPr lang="ko-KR" altLang="en-US" sz="1800" b="1" dirty="0"/>
              <a:t>침상 및 화장실 관리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en-US" altLang="ko-KR" sz="1800" dirty="0"/>
              <a:t>1) </a:t>
            </a:r>
            <a:r>
              <a:rPr lang="ko-KR" altLang="en-US" sz="1800" dirty="0"/>
              <a:t>침상 관리</a:t>
            </a:r>
            <a:br>
              <a:rPr lang="ko-KR" altLang="en-US" sz="1800" dirty="0"/>
            </a:br>
            <a:r>
              <a:rPr lang="ko-KR" altLang="en-US" sz="1800" dirty="0"/>
              <a:t>① 호흡기의 면역 기능이 저하된 어르신의 경우는 실내 청소를 할 때 진공청소기나 젖은 </a:t>
            </a:r>
            <a:r>
              <a:rPr lang="ko-KR" altLang="en-US" sz="1800" dirty="0" smtClean="0"/>
              <a:t>걸레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로 </a:t>
            </a:r>
            <a:r>
              <a:rPr lang="ko-KR" altLang="en-US" sz="1800" dirty="0"/>
              <a:t>먼지를 제거해야 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② 침상의 시트나 침구는 특별한 경우를 제외하고는 아침에 정리하고</a:t>
            </a:r>
            <a:r>
              <a:rPr lang="en-US" altLang="ko-KR" sz="1800" dirty="0"/>
              <a:t>, </a:t>
            </a:r>
            <a:r>
              <a:rPr lang="ko-KR" altLang="en-US" sz="1800" dirty="0"/>
              <a:t>낮에는 활동을 격려할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수 </a:t>
            </a:r>
            <a:r>
              <a:rPr lang="ko-KR" altLang="en-US" sz="1800" dirty="0"/>
              <a:t>있는 환경을 만든다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③ 어르신의 생활공간은 각자의 습관에 맞춰져 있기 때문에 반드시 어르신의 동의를 얻은 </a:t>
            </a:r>
            <a:r>
              <a:rPr lang="ko-KR" altLang="en-US" sz="1800" dirty="0" smtClean="0"/>
              <a:t>후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에 </a:t>
            </a:r>
            <a:r>
              <a:rPr lang="ko-KR" altLang="en-US" sz="1800" dirty="0"/>
              <a:t>정리 정돈한다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④ 침상 생활 어르신은 침상에 습기가 차고 눅눅해지기 쉬워 오염될 기회가 많아 항상 청결 을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유지한다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⑤ 침상에서 식사를 할 때는 앞치마나 비닐</a:t>
            </a:r>
            <a:r>
              <a:rPr lang="en-US" altLang="ko-KR" sz="1800" dirty="0"/>
              <a:t>, </a:t>
            </a:r>
            <a:r>
              <a:rPr lang="ko-KR" altLang="en-US" sz="1800" dirty="0"/>
              <a:t>타월 등을 깔아서 더러워지는 것을 방지한다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⑥ 감염성 질환이 있는 어르신의 경우 의류만이 아니라 침구도 감염경로가 되기 때문에 </a:t>
            </a:r>
            <a:r>
              <a:rPr lang="ko-KR" altLang="en-US" sz="1800" dirty="0" smtClean="0"/>
              <a:t>항상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   </a:t>
            </a:r>
            <a:r>
              <a:rPr lang="ko-KR" altLang="en-US" sz="1800" dirty="0" smtClean="0"/>
              <a:t>청결을 </a:t>
            </a:r>
            <a:r>
              <a:rPr lang="ko-KR" altLang="en-US" sz="1800" dirty="0"/>
              <a:t>유지하여야 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⑦ 어르신의 동의를 구한 후 </a:t>
            </a:r>
            <a:r>
              <a:rPr lang="en-US" altLang="ko-KR" sz="1800" dirty="0"/>
              <a:t>3~4</a:t>
            </a:r>
            <a:r>
              <a:rPr lang="ko-KR" altLang="en-US" sz="1800" dirty="0"/>
              <a:t>시간마다 창문이나 문을 열어서 환기를 한다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⑧ 겨울에는 실내가 너무 건조해지지 않도록 젖은 수건으로 습도를 조절한다</a:t>
            </a:r>
            <a:r>
              <a:rPr lang="en-US" altLang="ko-KR" sz="1800" dirty="0" smtClean="0"/>
              <a:t>.</a:t>
            </a:r>
            <a:br>
              <a:rPr lang="en-US" altLang="ko-KR" sz="1800" dirty="0" smtClean="0"/>
            </a:b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en-US" altLang="ko-KR" sz="1800" dirty="0"/>
              <a:t>2) </a:t>
            </a:r>
            <a:r>
              <a:rPr lang="ko-KR" altLang="en-US" sz="1800" dirty="0"/>
              <a:t>화장실 관리</a:t>
            </a:r>
            <a:br>
              <a:rPr lang="ko-KR" altLang="en-US" sz="1800" dirty="0"/>
            </a:br>
            <a:r>
              <a:rPr lang="ko-KR" altLang="en-US" sz="1800" dirty="0"/>
              <a:t>① 습기가 많은 장소이므로 사용하지 않는 낮 시간 동안에 충분히 환기를 시켜준다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② 바닥은 물때나 미생물의 발생이 쉽고 미끄러우므로 일주일에 한 번 정도는 소독 </a:t>
            </a:r>
            <a:r>
              <a:rPr lang="ko-KR" altLang="en-US" sz="1800" dirty="0" err="1" smtClean="0"/>
              <a:t>락스와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솔을 이용하여 문질러서 닦아준다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③ 양변기에 물때가 끼었을 때는 솔에 식초를 묻혀 변기 안쪽을 닦으면 물때가 잘 빠진다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r>
              <a:rPr lang="ko-KR" altLang="en-US" sz="1800" dirty="0"/>
              <a:t>④ 양변기나 세면대의 실리콘 띠에 생긴 검은 반점은 그 띠를 따라 화장실 휴지를 꼬아 </a:t>
            </a:r>
            <a:r>
              <a:rPr lang="ko-KR" altLang="en-US" sz="1800" dirty="0" smtClean="0"/>
              <a:t>얹고     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</a:t>
            </a:r>
            <a:r>
              <a:rPr lang="en-US" altLang="ko-KR" sz="1800" dirty="0" smtClean="0"/>
              <a:t>   </a:t>
            </a:r>
            <a:r>
              <a:rPr lang="ko-KR" altLang="en-US" sz="1800" dirty="0" smtClean="0"/>
              <a:t>그 </a:t>
            </a:r>
            <a:r>
              <a:rPr lang="ko-KR" altLang="en-US" sz="1800" dirty="0"/>
              <a:t>위에 염소계 표백제</a:t>
            </a:r>
            <a:r>
              <a:rPr lang="en-US" altLang="ko-KR" sz="1800" dirty="0"/>
              <a:t>(</a:t>
            </a:r>
            <a:r>
              <a:rPr lang="ko-KR" altLang="en-US" sz="1800" dirty="0" err="1"/>
              <a:t>락스류</a:t>
            </a:r>
            <a:r>
              <a:rPr lang="en-US" altLang="ko-KR" sz="1800" dirty="0"/>
              <a:t>)</a:t>
            </a:r>
            <a:r>
              <a:rPr lang="ko-KR" altLang="en-US" sz="1800" dirty="0"/>
              <a:t>를 뿌리고 </a:t>
            </a:r>
            <a:r>
              <a:rPr lang="en-US" altLang="ko-KR" sz="1800" dirty="0"/>
              <a:t>1~2</a:t>
            </a:r>
            <a:r>
              <a:rPr lang="ko-KR" altLang="en-US" sz="1800" dirty="0"/>
              <a:t>시간 후에 물로 씻어 없앤다</a:t>
            </a:r>
            <a:r>
              <a:rPr lang="en-US" altLang="ko-KR" sz="1800" dirty="0"/>
              <a:t>.</a:t>
            </a:r>
            <a:r>
              <a:rPr lang="ko-KR" altLang="en-US" sz="1800" dirty="0"/>
              <a:t/>
            </a:r>
            <a:br>
              <a:rPr lang="ko-KR" altLang="en-US" sz="1800" dirty="0"/>
            </a:b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346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274638"/>
            <a:ext cx="8229600" cy="62327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endParaRPr lang="ko-KR" altLang="en-US" sz="1800" dirty="0"/>
          </a:p>
        </p:txBody>
      </p:sp>
      <p:sp>
        <p:nvSpPr>
          <p:cNvPr id="3" name="직사각형 2"/>
          <p:cNvSpPr/>
          <p:nvPr/>
        </p:nvSpPr>
        <p:spPr>
          <a:xfrm>
            <a:off x="214282" y="188640"/>
            <a:ext cx="8715436" cy="624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⑤ 배수구는 뚜껑을 들어내 오물을 걷어내고 뚜껑을 깨끗한 솔로 씻은 후 배수구 속까지 </a:t>
            </a:r>
            <a:r>
              <a:rPr lang="ko-KR" altLang="en-US" sz="1600" dirty="0" smtClean="0"/>
              <a:t>문질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err="1" smtClean="0"/>
              <a:t>러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물때를 씻어낸 후 </a:t>
            </a:r>
            <a:r>
              <a:rPr lang="ko-KR" altLang="en-US" sz="1600" dirty="0" err="1"/>
              <a:t>락스를</a:t>
            </a:r>
            <a:r>
              <a:rPr lang="ko-KR" altLang="en-US" sz="1600" dirty="0"/>
              <a:t> 희석한 물을 부어준다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⑥ 화장실 바닥은 물기 없이 건조하게 유지하여 미생물의 번식을 예방한다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en-US" altLang="ko-KR" sz="1600" dirty="0" smtClean="0"/>
          </a:p>
          <a:p>
            <a:pPr fontAlgn="base"/>
            <a:r>
              <a:rPr lang="en-US" altLang="ko-KR" sz="1600" b="1" dirty="0"/>
              <a:t>2. </a:t>
            </a:r>
            <a:r>
              <a:rPr lang="ko-KR" altLang="en-US" sz="1600" b="1" dirty="0"/>
              <a:t>쓰레기 및 쓰레기통 관리</a:t>
            </a:r>
          </a:p>
          <a:p>
            <a:pPr fontAlgn="base"/>
            <a:r>
              <a:rPr lang="en-US" altLang="ko-KR" sz="1600" dirty="0"/>
              <a:t>1) </a:t>
            </a:r>
            <a:r>
              <a:rPr lang="ko-KR" altLang="en-US" sz="1600" dirty="0"/>
              <a:t>쓰레기 관리</a:t>
            </a:r>
          </a:p>
          <a:p>
            <a:pPr fontAlgn="base"/>
            <a:r>
              <a:rPr lang="ko-KR" altLang="en-US" sz="1600" dirty="0"/>
              <a:t>① 분비물은 발생즉시 처리한다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② 배설물을 만질 때에는 반드시 장갑을 착용한다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③ 처리한 후 손을 씻는다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④ 노인 옷이 젖거나 더러워졌을 때에는 즉시 옷을 </a:t>
            </a:r>
            <a:r>
              <a:rPr lang="ko-KR" altLang="en-US" sz="1600" dirty="0" smtClean="0"/>
              <a:t>갈아 입힌다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⑤ 사용한 물품들은 철저히 세탁하며</a:t>
            </a:r>
            <a:r>
              <a:rPr lang="en-US" altLang="ko-KR" sz="1600" dirty="0"/>
              <a:t>, </a:t>
            </a:r>
            <a:r>
              <a:rPr lang="ko-KR" altLang="en-US" sz="1600" dirty="0"/>
              <a:t>더럽혀진 침구는 반드시 더러운 쪽이 안쪽으로 향하게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말아서 세탁 통에 </a:t>
            </a:r>
            <a:r>
              <a:rPr lang="ko-KR" altLang="en-US" sz="1600" dirty="0"/>
              <a:t>넣는다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⑥ 장갑을 끼고 오염된 세탁물을 격리장소에 따로 배출한다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⑦ 배설물</a:t>
            </a:r>
            <a:r>
              <a:rPr lang="en-US" altLang="ko-KR" sz="1600" dirty="0"/>
              <a:t>(</a:t>
            </a:r>
            <a:r>
              <a:rPr lang="ko-KR" altLang="en-US" sz="1600" dirty="0"/>
              <a:t>대소변</a:t>
            </a:r>
            <a:r>
              <a:rPr lang="en-US" altLang="ko-KR" sz="1600" dirty="0"/>
              <a:t>, </a:t>
            </a:r>
            <a:r>
              <a:rPr lang="ko-KR" altLang="en-US" sz="1600" dirty="0"/>
              <a:t>농</a:t>
            </a:r>
            <a:r>
              <a:rPr lang="en-US" altLang="ko-KR" sz="1600" dirty="0"/>
              <a:t>, </a:t>
            </a:r>
            <a:r>
              <a:rPr lang="ko-KR" altLang="en-US" sz="1600" dirty="0"/>
              <a:t>혈액 등</a:t>
            </a:r>
            <a:r>
              <a:rPr lang="en-US" altLang="ko-KR" sz="1600" dirty="0"/>
              <a:t>)</a:t>
            </a:r>
            <a:r>
              <a:rPr lang="ko-KR" altLang="en-US" sz="1600" dirty="0"/>
              <a:t>이 묻은 의류나 물건은 따로 세탁하거나</a:t>
            </a:r>
            <a:r>
              <a:rPr lang="en-US" altLang="ko-KR" sz="1600" dirty="0"/>
              <a:t>, 1</a:t>
            </a:r>
            <a:r>
              <a:rPr lang="ko-KR" altLang="en-US" sz="1600" dirty="0"/>
              <a:t>차로 세탁한 후 </a:t>
            </a:r>
            <a:r>
              <a:rPr lang="ko-KR" altLang="en-US" sz="1600" dirty="0" smtClean="0"/>
              <a:t>일반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빨래와 </a:t>
            </a:r>
            <a:r>
              <a:rPr lang="ko-KR" altLang="en-US" sz="1600" dirty="0"/>
              <a:t>함께 세탁한다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⑧ 노인이 사용하는 물품에 배설물</a:t>
            </a:r>
            <a:r>
              <a:rPr lang="en-US" altLang="ko-KR" sz="1600" dirty="0"/>
              <a:t>(</a:t>
            </a:r>
            <a:r>
              <a:rPr lang="ko-KR" altLang="en-US" sz="1600" dirty="0"/>
              <a:t>대소변</a:t>
            </a:r>
            <a:r>
              <a:rPr lang="en-US" altLang="ko-KR" sz="1600" dirty="0"/>
              <a:t>, </a:t>
            </a:r>
            <a:r>
              <a:rPr lang="ko-KR" altLang="en-US" sz="1600" dirty="0"/>
              <a:t>농</a:t>
            </a:r>
            <a:r>
              <a:rPr lang="en-US" altLang="ko-KR" sz="1600" dirty="0"/>
              <a:t>, </a:t>
            </a:r>
            <a:r>
              <a:rPr lang="ko-KR" altLang="en-US" sz="1600" dirty="0"/>
              <a:t>혈액 등</a:t>
            </a:r>
            <a:r>
              <a:rPr lang="en-US" altLang="ko-KR" sz="1600" dirty="0"/>
              <a:t>)</a:t>
            </a:r>
            <a:r>
              <a:rPr lang="ko-KR" altLang="en-US" sz="1600" dirty="0"/>
              <a:t>이 묻은 경우 찬물로 닦고 </a:t>
            </a:r>
            <a:r>
              <a:rPr lang="ko-KR" altLang="en-US" sz="1600" dirty="0" smtClean="0"/>
              <a:t>더운물로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헹구고 </a:t>
            </a:r>
            <a:r>
              <a:rPr lang="ko-KR" altLang="en-US" sz="1600" dirty="0"/>
              <a:t>필요 시 소독한다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⑨ </a:t>
            </a:r>
            <a:r>
              <a:rPr lang="ko-KR" altLang="en-US" sz="1600" dirty="0" smtClean="0"/>
              <a:t>손을 </a:t>
            </a:r>
            <a:r>
              <a:rPr lang="ko-KR" altLang="en-US" sz="1600" dirty="0"/>
              <a:t>깨끗이 씻는다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en-US" altLang="ko-KR" sz="1600" dirty="0"/>
              <a:t>2) </a:t>
            </a:r>
            <a:r>
              <a:rPr lang="ko-KR" altLang="en-US" sz="1600" dirty="0"/>
              <a:t>쓰레기통 관리</a:t>
            </a:r>
          </a:p>
          <a:p>
            <a:pPr fontAlgn="base"/>
            <a:r>
              <a:rPr lang="ko-KR" altLang="en-US" sz="1600" dirty="0"/>
              <a:t>① 쓰레기통은 비울 때마다 물로 씻어내고 잘 말리며 </a:t>
            </a:r>
            <a:r>
              <a:rPr lang="ko-KR" altLang="en-US" sz="1600" dirty="0" smtClean="0"/>
              <a:t>닦아 </a:t>
            </a:r>
            <a:r>
              <a:rPr lang="ko-KR" altLang="en-US" sz="1600" dirty="0"/>
              <a:t>낸다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② 음식물 쓰레기는 발생한 당일로 치운다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③ 쓰레기통에 있는 쓰레기는 매일 정리해야 세균과 악취를 막을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endParaRPr lang="ko-KR" altLang="en-US" sz="1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3834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14282" y="142852"/>
            <a:ext cx="871543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b="1" dirty="0" smtClean="0"/>
              <a:t>3. </a:t>
            </a:r>
            <a:r>
              <a:rPr lang="ko-KR" altLang="en-US" sz="1600" b="1" dirty="0" smtClean="0"/>
              <a:t>식기 및 주방의 </a:t>
            </a:r>
            <a:r>
              <a:rPr lang="ko-KR" altLang="en-US" sz="1600" b="1" dirty="0" smtClean="0"/>
              <a:t>위생관리</a:t>
            </a:r>
            <a:endParaRPr lang="en-US" altLang="ko-KR" sz="1600" b="1" dirty="0" smtClean="0"/>
          </a:p>
          <a:p>
            <a:pPr fontAlgn="base"/>
            <a:endParaRPr lang="ko-KR" altLang="en-US" sz="1100" dirty="0" smtClean="0"/>
          </a:p>
          <a:p>
            <a:pPr marL="342900" indent="-342900" fontAlgn="base">
              <a:buAutoNum type="arabicParenR"/>
            </a:pPr>
            <a:r>
              <a:rPr lang="ko-KR" altLang="en-US" sz="1600" dirty="0" smtClean="0"/>
              <a:t>그릇 및 </a:t>
            </a:r>
            <a:r>
              <a:rPr lang="ko-KR" altLang="en-US" sz="1600" dirty="0" smtClean="0"/>
              <a:t>식기 류 관리</a:t>
            </a:r>
            <a:endParaRPr lang="en-US" altLang="ko-KR" sz="1600" dirty="0" smtClean="0"/>
          </a:p>
          <a:p>
            <a:pPr marL="342900" indent="-342900" fontAlgn="base"/>
            <a:endParaRPr lang="en-US" altLang="ko-KR" sz="900" dirty="0" smtClean="0"/>
          </a:p>
          <a:p>
            <a:pPr fontAlgn="base"/>
            <a:r>
              <a:rPr lang="ko-KR" altLang="en-US" sz="1600" dirty="0" smtClean="0"/>
              <a:t>① </a:t>
            </a:r>
            <a:r>
              <a:rPr lang="ko-KR" altLang="en-US" sz="1600" dirty="0"/>
              <a:t>물에 불린 다음 수세미나 스펀지 등에 주방용 세제를 사용하여 닦는다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② 세제 성분이 남지 않도록 </a:t>
            </a:r>
            <a:r>
              <a:rPr lang="en-US" altLang="ko-KR" sz="1600" dirty="0"/>
              <a:t>3</a:t>
            </a:r>
            <a:r>
              <a:rPr lang="ko-KR" altLang="en-US" sz="1600" dirty="0"/>
              <a:t>회 이상 깨끗이 헹군다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③ 씻은 </a:t>
            </a:r>
            <a:r>
              <a:rPr lang="ko-KR" altLang="en-US" sz="1600" dirty="0" smtClean="0"/>
              <a:t>식기 류는 </a:t>
            </a:r>
            <a:r>
              <a:rPr lang="ko-KR" altLang="en-US" sz="1600" dirty="0"/>
              <a:t>행주로 닦지 말고 물기가 건조되도록 어긋나게 쌍아 놓고</a:t>
            </a:r>
            <a:r>
              <a:rPr lang="en-US" altLang="ko-KR" sz="1600" dirty="0"/>
              <a:t>, </a:t>
            </a:r>
            <a:r>
              <a:rPr lang="ko-KR" altLang="en-US" sz="1600" dirty="0"/>
              <a:t>물기가 </a:t>
            </a:r>
            <a:r>
              <a:rPr lang="ko-KR" altLang="en-US" sz="1600" dirty="0" smtClean="0"/>
              <a:t>마른 후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정리한다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④ 모든 </a:t>
            </a:r>
            <a:r>
              <a:rPr lang="ko-KR" altLang="en-US" sz="1600" dirty="0" smtClean="0"/>
              <a:t>식기 류는 </a:t>
            </a:r>
            <a:r>
              <a:rPr lang="ko-KR" altLang="en-US" sz="1600" dirty="0"/>
              <a:t>바닥에 놔두지 않도록 주의한다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⑤ </a:t>
            </a:r>
            <a:r>
              <a:rPr lang="ko-KR" altLang="en-US" sz="1600" dirty="0" smtClean="0"/>
              <a:t>유리 류의 </a:t>
            </a:r>
            <a:r>
              <a:rPr lang="ko-KR" altLang="en-US" sz="1600" dirty="0"/>
              <a:t>그릇은 뜨겁게 달구어진 상태에서 찬물에 담그면 그릇이 깨질 위험이 있으므로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주의한다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⑥ 식기는 세척하여 건조한다</a:t>
            </a:r>
            <a:r>
              <a:rPr lang="en-US" altLang="ko-KR" sz="1600" dirty="0"/>
              <a:t>. </a:t>
            </a:r>
            <a:r>
              <a:rPr lang="ko-KR" altLang="en-US" sz="1600" dirty="0"/>
              <a:t>매번 소독을 할 필요는 없으나 습도가 높은 기간이나 감염 </a:t>
            </a:r>
            <a:r>
              <a:rPr lang="ko-KR" altLang="en-US" sz="1600" dirty="0" smtClean="0"/>
              <a:t>질환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이 </a:t>
            </a:r>
            <a:r>
              <a:rPr lang="ko-KR" altLang="en-US" sz="1600" dirty="0"/>
              <a:t>있는 경우는 소독한다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en-US" altLang="ko-KR" sz="1600" dirty="0"/>
              <a:t>3) </a:t>
            </a:r>
            <a:r>
              <a:rPr lang="ko-KR" altLang="en-US" sz="1600" dirty="0"/>
              <a:t>칼</a:t>
            </a:r>
            <a:r>
              <a:rPr lang="en-US" altLang="ko-KR" sz="1600" dirty="0"/>
              <a:t>, </a:t>
            </a:r>
            <a:r>
              <a:rPr lang="ko-KR" altLang="en-US" sz="1600" dirty="0"/>
              <a:t>도마 </a:t>
            </a:r>
            <a:r>
              <a:rPr lang="ko-KR" altLang="en-US" sz="1600" dirty="0" smtClean="0"/>
              <a:t>관리</a:t>
            </a:r>
            <a:endParaRPr lang="en-US" altLang="ko-KR" sz="1600" dirty="0" smtClean="0"/>
          </a:p>
          <a:p>
            <a:pPr fontAlgn="base"/>
            <a:endParaRPr lang="ko-KR" altLang="en-US" sz="800" dirty="0"/>
          </a:p>
          <a:p>
            <a:pPr fontAlgn="base"/>
            <a:r>
              <a:rPr lang="ko-KR" altLang="en-US" sz="1600" dirty="0"/>
              <a:t>① 칼과 도마는 고기</a:t>
            </a:r>
            <a:r>
              <a:rPr lang="en-US" altLang="ko-KR" sz="1600" dirty="0"/>
              <a:t>, </a:t>
            </a:r>
            <a:r>
              <a:rPr lang="ko-KR" altLang="en-US" sz="1600" dirty="0"/>
              <a:t>생선</a:t>
            </a:r>
            <a:r>
              <a:rPr lang="en-US" altLang="ko-KR" sz="1600" dirty="0"/>
              <a:t>, </a:t>
            </a:r>
            <a:r>
              <a:rPr lang="ko-KR" altLang="en-US" sz="1600" dirty="0"/>
              <a:t>빵</a:t>
            </a:r>
            <a:r>
              <a:rPr lang="en-US" altLang="ko-KR" sz="1600" dirty="0"/>
              <a:t>, </a:t>
            </a:r>
            <a:r>
              <a:rPr lang="ko-KR" altLang="en-US" sz="1600" dirty="0"/>
              <a:t>채소</a:t>
            </a:r>
            <a:r>
              <a:rPr lang="en-US" altLang="ko-KR" sz="1600" dirty="0"/>
              <a:t>, </a:t>
            </a:r>
            <a:r>
              <a:rPr lang="ko-KR" altLang="en-US" sz="1600" dirty="0"/>
              <a:t>과일 칼 등 조리에 맞는 것을 구입하고 용도에 맞게 </a:t>
            </a:r>
            <a:r>
              <a:rPr lang="ko-KR" altLang="en-US" sz="1600" dirty="0" smtClean="0"/>
              <a:t>사용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② 칼은 사용한 후 깨끗이 씻고 마른 행주로 닦아 안전한 곳에 보관한다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③ 도마 사용 시 건조된 도마에 재료를 놓고 썰면 재료의 냄새나 색깔이 도마에 얼룩지고 잘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씻어지지 </a:t>
            </a:r>
            <a:r>
              <a:rPr lang="ko-KR" altLang="en-US" sz="1600" dirty="0"/>
              <a:t>않으므로 사용 전 물에 씻은 다음 깨끗한 행주로 닦아서 사용한다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④ 도마를 사용한 후 세제를 묻혀 충분히 씻고 찬물로 헹구어 햇볕에 건조시킨다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⑤ 도마와 칼은 육류</a:t>
            </a:r>
            <a:r>
              <a:rPr lang="en-US" altLang="ko-KR" sz="1600" dirty="0"/>
              <a:t>, </a:t>
            </a:r>
            <a:r>
              <a:rPr lang="ko-KR" altLang="en-US" sz="1600" dirty="0"/>
              <a:t>생선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채소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익힌 야채 등으로 구분하여 사용하는 것이 좋으나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어려울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경우에는 식 재료에 </a:t>
            </a:r>
            <a:r>
              <a:rPr lang="ko-KR" altLang="en-US" sz="1600" dirty="0"/>
              <a:t>있는 병원균의 오염 예방을 위하여 사용 후 바로 먹을 것과 사용 </a:t>
            </a:r>
            <a:r>
              <a:rPr lang="ko-KR" altLang="en-US" sz="1600" dirty="0" smtClean="0"/>
              <a:t>후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익힐 </a:t>
            </a:r>
            <a:r>
              <a:rPr lang="ko-KR" altLang="en-US" sz="1600" dirty="0"/>
              <a:t>것으로 나눠 구분한다</a:t>
            </a:r>
            <a:r>
              <a:rPr lang="en-US" altLang="ko-KR" sz="1600" dirty="0"/>
              <a:t>. </a:t>
            </a:r>
            <a:r>
              <a:rPr lang="ko-KR" altLang="en-US" sz="1600" dirty="0"/>
              <a:t>색깔로 구분하면 편리하다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⑥ 도마와 칼은 사용 후 세제와 물로 세척</a:t>
            </a:r>
            <a:r>
              <a:rPr lang="en-US" altLang="ko-KR" sz="1600" dirty="0"/>
              <a:t>, </a:t>
            </a:r>
            <a:r>
              <a:rPr lang="ko-KR" altLang="en-US" sz="1600" dirty="0"/>
              <a:t>건조하며</a:t>
            </a:r>
            <a:r>
              <a:rPr lang="en-US" altLang="ko-KR" sz="1600" dirty="0"/>
              <a:t>, </a:t>
            </a:r>
            <a:r>
              <a:rPr lang="ko-KR" altLang="en-US" sz="1600" dirty="0"/>
              <a:t>가능한 매번 소독한다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551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80628"/>
            <a:ext cx="8678198" cy="6420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600" dirty="0"/>
              <a:t>4) </a:t>
            </a:r>
            <a:r>
              <a:rPr lang="ko-KR" altLang="en-US" sz="1600" dirty="0"/>
              <a:t>개수대 관리</a:t>
            </a:r>
          </a:p>
          <a:p>
            <a:pPr fontAlgn="base"/>
            <a:r>
              <a:rPr lang="ko-KR" altLang="en-US" sz="1600" dirty="0"/>
              <a:t>① 조리가 끝나면 찌꺼기 거름망을 반드시 비운다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② 주방용 세정제를 이용해서 솔로 닦아 낸 후 물과 식초를 섞은 후 배수구에 부으면 악취 가 사라진다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en-US" altLang="ko-KR" sz="1600" dirty="0"/>
              <a:t>5) </a:t>
            </a:r>
            <a:r>
              <a:rPr lang="ko-KR" altLang="en-US" sz="1600" dirty="0"/>
              <a:t>냉장고 관리</a:t>
            </a:r>
          </a:p>
          <a:p>
            <a:pPr fontAlgn="base"/>
            <a:r>
              <a:rPr lang="ko-KR" altLang="en-US" sz="1600" dirty="0"/>
              <a:t>① 야채박스나 선반 등을 꺼내어 주방용 세정제로 닦고</a:t>
            </a:r>
            <a:r>
              <a:rPr lang="en-US" altLang="ko-KR" sz="1600" dirty="0"/>
              <a:t>, </a:t>
            </a:r>
            <a:r>
              <a:rPr lang="ko-KR" altLang="en-US" sz="1600" dirty="0"/>
              <a:t>소다나 식초를 따뜻한 물에 타서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닦아 </a:t>
            </a:r>
            <a:r>
              <a:rPr lang="ko-KR" altLang="en-US" sz="1600" dirty="0"/>
              <a:t>준다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② 맥주를 </a:t>
            </a:r>
            <a:r>
              <a:rPr lang="ko-KR" altLang="en-US" sz="1600" dirty="0"/>
              <a:t>헝겊에 묻혀 닦아주면 더러움과 악취가 없어진다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③ </a:t>
            </a:r>
            <a:r>
              <a:rPr lang="ko-KR" altLang="en-US" sz="1600" dirty="0"/>
              <a:t>냉장고는 주 </a:t>
            </a:r>
            <a:r>
              <a:rPr lang="en-US" altLang="ko-KR" sz="1600" dirty="0"/>
              <a:t>1</a:t>
            </a:r>
            <a:r>
              <a:rPr lang="ko-KR" altLang="en-US" sz="1600" dirty="0"/>
              <a:t>회 이상 청소하고 항상 내부 청결을 유지하도록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④ </a:t>
            </a:r>
            <a:r>
              <a:rPr lang="ko-KR" altLang="en-US" sz="1600" dirty="0"/>
              <a:t>숯이나 탄 </a:t>
            </a:r>
            <a:r>
              <a:rPr lang="ko-KR" altLang="en-US" sz="1600" dirty="0" smtClean="0"/>
              <a:t>빵 조각은 </a:t>
            </a:r>
            <a:r>
              <a:rPr lang="ko-KR" altLang="en-US" sz="1600" dirty="0"/>
              <a:t>좋은 탈취제로 냉장고 한 편에 놓아두면 냄새를 없앨 수 있다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⑤ </a:t>
            </a:r>
            <a:r>
              <a:rPr lang="ko-KR" altLang="en-US" sz="1600" dirty="0"/>
              <a:t>음식이나 </a:t>
            </a:r>
            <a:r>
              <a:rPr lang="ko-KR" altLang="en-US" sz="1600" dirty="0" smtClean="0"/>
              <a:t>식 재료는 뚜껑을 </a:t>
            </a:r>
            <a:r>
              <a:rPr lang="ko-KR" altLang="en-US" sz="1600" dirty="0"/>
              <a:t>덮어 보관한다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⑥ </a:t>
            </a:r>
            <a:r>
              <a:rPr lang="ko-KR" altLang="en-US" sz="1600" dirty="0"/>
              <a:t>뜨거운 음식은 식힌 후 냉장고에 넣는다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⑦ </a:t>
            </a:r>
            <a:r>
              <a:rPr lang="ko-KR" altLang="en-US" sz="1600" dirty="0"/>
              <a:t>냉동 음식을 해동하는 동안 세균 증식이 급격히 발생하므로 냉장고에서 해동하고 </a:t>
            </a:r>
            <a:r>
              <a:rPr lang="ko-KR" altLang="en-US" sz="1600" dirty="0" smtClean="0"/>
              <a:t>다시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냉동하지 </a:t>
            </a:r>
            <a:r>
              <a:rPr lang="ko-KR" altLang="en-US" sz="1600" dirty="0"/>
              <a:t>않도록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⑧ </a:t>
            </a:r>
            <a:r>
              <a:rPr lang="ko-KR" altLang="en-US" sz="1600" dirty="0"/>
              <a:t>냉장보관을 하더라도 유통기간을 반드시 준수한다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⑨ </a:t>
            </a:r>
            <a:r>
              <a:rPr lang="ko-KR" altLang="en-US" sz="1600" dirty="0"/>
              <a:t>냉장고 온도는 </a:t>
            </a:r>
            <a:r>
              <a:rPr lang="en-US" altLang="ko-KR" sz="1600" dirty="0"/>
              <a:t>1~4</a:t>
            </a:r>
            <a:r>
              <a:rPr lang="ko-KR" altLang="en-US" sz="1600" dirty="0"/>
              <a:t>도를 유지한다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⑩ </a:t>
            </a:r>
            <a:r>
              <a:rPr lang="ko-KR" altLang="en-US" sz="1600" dirty="0"/>
              <a:t>너무 많은 음식을 냉장</a:t>
            </a:r>
            <a:r>
              <a:rPr lang="en-US" altLang="ko-KR" sz="1600" dirty="0"/>
              <a:t>, </a:t>
            </a:r>
            <a:r>
              <a:rPr lang="ko-KR" altLang="en-US" sz="1600" dirty="0" err="1" smtClean="0"/>
              <a:t>냉동고에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보관하면 냉각공기 순환에 방해가 되어 음식이 </a:t>
            </a:r>
            <a:r>
              <a:rPr lang="ko-KR" altLang="en-US" sz="1600" dirty="0" smtClean="0"/>
              <a:t>상하므로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공기가 </a:t>
            </a:r>
            <a:r>
              <a:rPr lang="ko-KR" altLang="en-US" sz="1600" dirty="0"/>
              <a:t>적절히 흐를 수 있도록 보관한다</a:t>
            </a:r>
            <a:r>
              <a:rPr lang="en-US" altLang="ko-KR" sz="1600" dirty="0" smtClean="0"/>
              <a:t>.</a:t>
            </a:r>
          </a:p>
          <a:p>
            <a:pPr fontAlgn="base"/>
            <a:endParaRPr lang="ko-KR" altLang="en-US" sz="1600" dirty="0"/>
          </a:p>
          <a:p>
            <a:pPr fontAlgn="base"/>
            <a:r>
              <a:rPr lang="en-US" altLang="ko-KR" sz="1600" dirty="0" smtClean="0"/>
              <a:t>6) </a:t>
            </a:r>
            <a:r>
              <a:rPr lang="ko-KR" altLang="en-US" sz="1600" dirty="0" smtClean="0"/>
              <a:t>수세미와 행주관리</a:t>
            </a:r>
          </a:p>
          <a:p>
            <a:pPr fontAlgn="base"/>
            <a:r>
              <a:rPr lang="ko-KR" altLang="en-US" sz="1600" dirty="0" smtClean="0"/>
              <a:t>① 수세미와 행주는 자주 삶은 것이 가장 위생적이다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② 삶을 수 없는 스펀지 등은 표백제를 희석한 물에 담가 두었다가 꼭 짜서 사용하며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사용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하지 </a:t>
            </a:r>
            <a:r>
              <a:rPr lang="ko-KR" altLang="en-US" sz="1600" dirty="0" smtClean="0"/>
              <a:t>않을 때는 바짝 말려서 둔다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③ 행주는 젖은 행주와 마른 행주를 구분해서 용도에 맞게 사용한다</a:t>
            </a:r>
            <a:r>
              <a:rPr lang="en-US" altLang="ko-KR" sz="1600" dirty="0" smtClean="0"/>
              <a:t>.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DB3DF-BB35-4699-8964-8133BC65A9C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54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1293</Words>
  <Application>Microsoft Office PowerPoint</Application>
  <PresentationFormat>화면 슬라이드 쇼(4:3)</PresentationFormat>
  <Paragraphs>165</Paragraphs>
  <Slides>9</Slides>
  <Notes>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감염예방 및 관리 지침</vt:lpstr>
      <vt:lpstr>가. 질환별 주의점</vt:lpstr>
      <vt:lpstr>슬라이드 3</vt:lpstr>
      <vt:lpstr>나.증상별 주의점</vt:lpstr>
      <vt:lpstr>슬라이드 5</vt:lpstr>
      <vt:lpstr>다.환경관리  1. 침상 및 화장실 관리 1) 침상 관리 ① 호흡기의 면역 기능이 저하된 어르신의 경우는 실내 청소를 할 때 진공청소기나 젖은 걸레     로 먼지를 제거해야 한다. ② 침상의 시트나 침구는 특별한 경우를 제외하고는 아침에 정리하고, 낮에는 활동을 격려할      수 있는 환경을 만든다. ③ 어르신의 생활공간은 각자의 습관에 맞춰져 있기 때문에 반드시 어르신의 동의를 얻은 후     에 정리 정돈한다. ④ 침상 생활 어르신은 침상에 습기가 차고 눅눅해지기 쉬워 오염될 기회가 많아 항상 청결 을      유지한다. ⑤ 침상에서 식사를 할 때는 앞치마나 비닐, 타월 등을 깔아서 더러워지는 것을 방지한다. ⑥ 감염성 질환이 있는 어르신의 경우 의류만이 아니라 침구도 감염경로가 되기 때문에 항상      청결을 유지하여야 한다. ⑦ 어르신의 동의를 구한 후 3~4시간마다 창문이나 문을 열어서 환기를 한다. ⑧ 겨울에는 실내가 너무 건조해지지 않도록 젖은 수건으로 습도를 조절한다.  2) 화장실 관리 ① 습기가 많은 장소이므로 사용하지 않는 낮 시간 동안에 충분히 환기를 시켜준다. ② 바닥은 물때나 미생물의 발생이 쉽고 미끄러우므로 일주일에 한 번 정도는 소독 락스와     솔을 이용하여 문질러서 닦아준다. ③ 양변기에 물때가 끼었을 때는 솔에 식초를 묻혀 변기 안쪽을 닦으면 물때가 잘 빠진다. ④ 양변기나 세면대의 실리콘 띠에 생긴 검은 반점은 그 띠를 따라 화장실 휴지를 꼬아 얹고           그 위에 염소계 표백제(락스류)를 뿌리고 1~2시간 후에 물로 씻어 없앤다. </vt:lpstr>
      <vt:lpstr>슬라이드 7</vt:lpstr>
      <vt:lpstr>슬라이드 8</vt:lpstr>
      <vt:lpstr>슬라이드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감염예방 및 관리 지침</dc:title>
  <dc:creator>AutoBVT</dc:creator>
  <cp:lastModifiedBy>Admin</cp:lastModifiedBy>
  <cp:revision>44</cp:revision>
  <cp:lastPrinted>2018-11-26T06:19:28Z</cp:lastPrinted>
  <dcterms:created xsi:type="dcterms:W3CDTF">2018-11-13T01:57:01Z</dcterms:created>
  <dcterms:modified xsi:type="dcterms:W3CDTF">2019-04-25T05:19:51Z</dcterms:modified>
</cp:coreProperties>
</file>